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5611F3-3246-5689-E858-87FEB963C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C5EE758-61E3-0E7E-30B3-50F353570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3D66BE7-E523-6831-F1E8-465693AF1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131C-3545-4DA7-A68C-69041FC4DE86}" type="datetimeFigureOut">
              <a:rPr lang="pl-PL" smtClean="0"/>
              <a:t>19.11.2022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649B0B8-0664-4184-76B4-6F2B38088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BEA07E8-C048-796C-7C7E-25F391625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7EDD-AF48-4D21-9D24-E8E976F570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2649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0CE814-5215-4DCC-074F-BCB0DAE70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C22301C-36CC-88D3-6EDA-EE8E8E3DF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2CD64C0-60CE-FF9F-FCE4-B01C90398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131C-3545-4DA7-A68C-69041FC4DE86}" type="datetimeFigureOut">
              <a:rPr lang="pl-PL" smtClean="0"/>
              <a:t>19.11.2022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B5A534C-1B7E-9201-8B33-28DC5A81A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5C67697-6B84-A411-4965-83E2F2C72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7EDD-AF48-4D21-9D24-E8E976F570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3087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4E4F2F5-5FD1-284D-7857-4D162526CA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DC7FA1E-8099-27A2-71BB-C5C9F6B20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B8079E5-8DCF-2486-C336-E721D9316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131C-3545-4DA7-A68C-69041FC4DE86}" type="datetimeFigureOut">
              <a:rPr lang="pl-PL" smtClean="0"/>
              <a:t>19.11.2022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D36CDA8-4037-221B-C517-9C1125CA0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60AAFD9-6924-DD42-7AEF-BF18600BD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7EDD-AF48-4D21-9D24-E8E976F570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244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01610D-51B0-025D-4E01-2ACCDEDA1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B4F02D-8357-9AE3-BAA8-9B6C46C55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1BBC3F1-5616-0052-64E2-FD7298608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131C-3545-4DA7-A68C-69041FC4DE86}" type="datetimeFigureOut">
              <a:rPr lang="pl-PL" smtClean="0"/>
              <a:t>19.11.2022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A9283DA-D728-BF00-9E69-CF714B7D6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D5906D4-F71F-289A-2D7C-EA3C4E22A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7EDD-AF48-4D21-9D24-E8E976F570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410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0A3E42-36D7-3E4D-56FC-7DA54A222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4505C3B-B64D-79E1-D190-D37403E27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43468E6-B17D-FECE-81DF-FA7F8029F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131C-3545-4DA7-A68C-69041FC4DE86}" type="datetimeFigureOut">
              <a:rPr lang="pl-PL" smtClean="0"/>
              <a:t>19.11.2022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C7AF487-3BFB-BC11-7D0C-6F9CC44D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7C15E83-E4EC-4813-E8DB-6908D304D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7EDD-AF48-4D21-9D24-E8E976F570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221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4246CA-DD88-29BB-EFA7-860B55224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A07CF9-761E-DB58-8C2F-39B30E4AFF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9B97E32-22C2-CA05-8462-628CEF9C6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FB887A6-A0E2-5E9C-1631-1D67AF2A0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131C-3545-4DA7-A68C-69041FC4DE86}" type="datetimeFigureOut">
              <a:rPr lang="pl-PL" smtClean="0"/>
              <a:t>19.11.2022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E2E10BC-C6BF-D263-83AF-8D5DC8BDC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53EEDC2-04D2-E254-2C8B-9F936B1F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7EDD-AF48-4D21-9D24-E8E976F570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2302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920B01-34CE-A4F9-981D-154598C04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FEFE099-EEFD-E7DF-5E3E-2CE2C7DCC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25573AA-CBEF-AD18-F792-0803DAC72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0BA4659-EB2F-512A-FAC6-3B9DD5C80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5263979-58CA-63C0-A6FD-19C64235D9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5AD81CF-D523-FA04-0CA2-60BE60F00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131C-3545-4DA7-A68C-69041FC4DE86}" type="datetimeFigureOut">
              <a:rPr lang="pl-PL" smtClean="0"/>
              <a:t>19.11.2022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D9F4EEE-00F4-281B-4ECC-824840FCC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77DE235-06AA-6FC0-16C3-34330DF0B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7EDD-AF48-4D21-9D24-E8E976F570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015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34FE50-5688-5685-15CA-120D89709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E3DDDC1-B88F-ED4B-496C-0E340B99E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131C-3545-4DA7-A68C-69041FC4DE86}" type="datetimeFigureOut">
              <a:rPr lang="pl-PL" smtClean="0"/>
              <a:t>19.11.2022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E977BF1-824E-547A-97A9-DEEFD9AD9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11ABDFD-F9BE-FCBE-834B-67A07278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7EDD-AF48-4D21-9D24-E8E976F570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980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7991554-1248-CD75-F963-DB82018AC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131C-3545-4DA7-A68C-69041FC4DE86}" type="datetimeFigureOut">
              <a:rPr lang="pl-PL" smtClean="0"/>
              <a:t>19.11.2022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D7C2C9A-3415-59DD-EB13-1D3DE0E99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23BB5CF-0B7B-5C8C-9B6B-86CFBC6BA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7EDD-AF48-4D21-9D24-E8E976F570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7433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3A1C1C-387A-1AF5-8790-27947BE31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928637-2D3A-CB32-4A1B-7E6A7B40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B90C5FE-6AED-7741-B46A-8B4E467D4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0F6B67E-D95F-A30C-43FC-D1C15A3BE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131C-3545-4DA7-A68C-69041FC4DE86}" type="datetimeFigureOut">
              <a:rPr lang="pl-PL" smtClean="0"/>
              <a:t>19.11.2022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1F028C9-8EA3-E894-3A28-9EACF1708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D9D7546-4720-2EB2-AF9B-FDF5247ED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7EDD-AF48-4D21-9D24-E8E976F570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700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EEDD7C-5924-0D2B-FF93-E87D5BCC9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B01ED82-B595-6BE1-4885-5070E594C5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8DD3FC8-E9F8-BEC4-6B26-74A4651D80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F24D617-B735-8426-6CD1-D5AE305CA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131C-3545-4DA7-A68C-69041FC4DE86}" type="datetimeFigureOut">
              <a:rPr lang="pl-PL" smtClean="0"/>
              <a:t>19.11.2022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EFDB6B9-BBFE-5D95-DA6A-DB83E235C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9C907F0-ABC1-F919-E1A2-8030666BD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7EDD-AF48-4D21-9D24-E8E976F570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497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8717AB0-705F-8F41-6F48-B661BA785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346C886-74C3-0CEC-95FE-DBF3D7173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CA1480A-A84D-A412-F280-32B223F811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0131C-3545-4DA7-A68C-69041FC4DE86}" type="datetimeFigureOut">
              <a:rPr lang="pl-PL" smtClean="0"/>
              <a:t>19.11.2022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3249C27-F6FE-62AB-7FAC-9C006C6415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8509010-6181-64EA-AB6E-E1ECB9465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37EDD-AF48-4D21-9D24-E8E976F570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904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FCCD2F-3B92-FA2B-709A-3033A538D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147" y="237677"/>
            <a:ext cx="10111409" cy="1869419"/>
          </a:xfrm>
        </p:spPr>
        <p:txBody>
          <a:bodyPr>
            <a:normAutofit fontScale="90000"/>
          </a:bodyPr>
          <a:lstStyle/>
          <a:p>
            <a:r>
              <a:rPr lang="pl-PL" sz="4000" b="1" dirty="0">
                <a:latin typeface="Cambria" panose="02040503050406030204" pitchFamily="18" charset="0"/>
                <a:ea typeface="Cambria" panose="02040503050406030204" pitchFamily="18" charset="0"/>
              </a:rPr>
              <a:t>Montaż kosiarek automatycznych </a:t>
            </a:r>
            <a:br>
              <a:rPr lang="pl-PL" sz="40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4000" b="1" dirty="0">
                <a:latin typeface="Cambria" panose="02040503050406030204" pitchFamily="18" charset="0"/>
                <a:ea typeface="Cambria" panose="02040503050406030204" pitchFamily="18" charset="0"/>
              </a:rPr>
              <a:t>Cedrus C-MOW</a:t>
            </a:r>
            <a:br>
              <a:rPr lang="pl-PL" dirty="0"/>
            </a:b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8A8F0C2-7747-8FC5-27B7-3506AF2F2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540" y="1553023"/>
            <a:ext cx="6400800" cy="50673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06C397C-0D3E-C2E8-22AE-BA133597B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21" y="1341939"/>
            <a:ext cx="2177592" cy="60713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EE502FD-2E59-C1AD-EAA1-890CD99A1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8361" y="1341939"/>
            <a:ext cx="3310118" cy="5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11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9884E513-5D3C-A9B5-8C05-F5AC8C35BD9C}"/>
              </a:ext>
            </a:extLst>
          </p:cNvPr>
          <p:cNvSpPr txBox="1">
            <a:spLocks/>
          </p:cNvSpPr>
          <p:nvPr/>
        </p:nvSpPr>
        <p:spPr>
          <a:xfrm>
            <a:off x="838200" y="600016"/>
            <a:ext cx="10515600" cy="522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Sprawdzenie poprawności montażu</a:t>
            </a:r>
          </a:p>
          <a:p>
            <a:pPr algn="ctr"/>
            <a:endParaRPr lang="pl-PL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BADB561-9E24-F5DC-6ACA-24AEB18B0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73" y="334338"/>
            <a:ext cx="2177592" cy="60713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E251959-1139-EF65-D0EA-9743F214F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743" y="3429000"/>
            <a:ext cx="4818077" cy="310255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BFB09DF-C046-2477-2FC8-B8A72BC735D8}"/>
              </a:ext>
            </a:extLst>
          </p:cNvPr>
          <p:cNvSpPr txBox="1"/>
          <p:nvPr/>
        </p:nvSpPr>
        <p:spPr>
          <a:xfrm>
            <a:off x="973123" y="3783435"/>
            <a:ext cx="5181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 montażu maszyny należy ustawić wysokość koszenia do poziomu maksymalnego (60mm). Umieścić urządzenie wewnątrz miejsca pracy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 tuż za stację w kierunku przewodu ograniczającego wydajemy polecenie powrotu do stacji ładującej.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Następnie sprawdzamy , czy urządzenie podąża za przewodem ograniczającym do stacji. Jeśli urządzenie bez problemu wraca do stacji po przewodzie, oznacza to, że montaż przebiegł pomyślnie. </a:t>
            </a: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CEC2894A-3F9A-A6D1-6AD7-540789ED7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876" y="1388465"/>
            <a:ext cx="4477810" cy="1253553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8237E62-8B7E-0D66-0861-6FE34A9BAD81}"/>
              </a:ext>
            </a:extLst>
          </p:cNvPr>
          <p:cNvSpPr txBox="1"/>
          <p:nvPr/>
        </p:nvSpPr>
        <p:spPr>
          <a:xfrm>
            <a:off x="1022867" y="1397675"/>
            <a:ext cx="512287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 podłączeniu zasilacza do źródła zasilania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kontrolka LED stacji ładowania włączy się i będzie świecić na zielono,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jeśli przewód został ułożony prawidłowo. </a:t>
            </a:r>
          </a:p>
          <a:p>
            <a:endParaRPr lang="pl-P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b="1" dirty="0">
                <a:solidFill>
                  <a:srgbClr val="000000"/>
                </a:solidFill>
                <a:latin typeface="Calibri" panose="020F0502020204030204" pitchFamily="34" charset="0"/>
              </a:rPr>
              <a:t>Jeśli jest przerwany , obwód nie jest zamknięty, lampka zaświeci się na czerwono!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642770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F7B581-68E4-4371-2B46-843D8109D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0005"/>
          </a:xfrm>
        </p:spPr>
        <p:txBody>
          <a:bodyPr>
            <a:noAutofit/>
          </a:bodyPr>
          <a:lstStyle/>
          <a:p>
            <a:pPr algn="ctr"/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Planowanie instalacji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D03694D-37F5-4AEF-51C4-35366291E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025" y="1250124"/>
            <a:ext cx="5380983" cy="5160949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4A2C536-02F3-0BE0-EEC4-772D8FD44A98}"/>
              </a:ext>
            </a:extLst>
          </p:cNvPr>
          <p:cNvSpPr txBox="1"/>
          <p:nvPr/>
        </p:nvSpPr>
        <p:spPr>
          <a:xfrm>
            <a:off x="410817" y="1140017"/>
            <a:ext cx="522135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Instalacja robota wymaga minimalnego wstępnego planowania, aby określić umiejscowienie stacji ładującej, zasilacza oraz wytyczyć trasę przewodu ograniczającego.</a:t>
            </a:r>
          </a:p>
          <a:p>
            <a:endParaRPr lang="pl-PL" dirty="0"/>
          </a:p>
          <a:p>
            <a:r>
              <a:rPr lang="pl-PL" dirty="0"/>
              <a:t>Stacja ładująca powinna być umiejscowiona na krawędzi trawnika w strefie głównej. Powinna być osłonięta od słońca i deszczu. </a:t>
            </a:r>
          </a:p>
          <a:p>
            <a:endParaRPr lang="pl-PL" dirty="0"/>
          </a:p>
          <a:p>
            <a:r>
              <a:rPr lang="pl-PL" dirty="0"/>
              <a:t>Po zakończeniu pracy robot musi łatwo odnaleźć stację ładującą, która po naładowaniu akumulatora posłuży jako punkt wyjścia do koszenia obszaru głównego lub stref drugorzędnych.</a:t>
            </a:r>
          </a:p>
          <a:p>
            <a:pPr algn="l"/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Zaleca się, by zasilacz został umieszczony na ścianie, na wysokości co najmniej 30 cm, a przewód zasilacza znajdował się poza obszarem roboczym urządzenia. 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97C3AF9-30E2-036F-FC2F-7E98E5351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25" y="362671"/>
            <a:ext cx="2177592" cy="60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2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867FB1-6E86-25E9-41A3-EA9F78356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675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Zasady umiejscowienia stacji ładującej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0FE36A9-294A-FA4A-87BF-070B48728F4A}"/>
              </a:ext>
            </a:extLst>
          </p:cNvPr>
          <p:cNvSpPr txBox="1"/>
          <p:nvPr/>
        </p:nvSpPr>
        <p:spPr>
          <a:xfrm>
            <a:off x="367334" y="1226361"/>
            <a:ext cx="73470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obszar musi być płaski,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grunt musi być twardy i stabilny z dobrym odprowadzaniem wody,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stacja powinna być umiejscowiona w głównej strefie, z dostępem do zasilania,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jeżeli w ogrodzie występuje system nawodnienia, należy pamiętać, aby strumień wody nie był skierowany w stronę stacji,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wjazd do stacji musi być ulokowany tak, aby robot mógł do niej wjechać podążając przeciwnie z ruchem wskazówek zegara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przewód ograniczający przed stacją powinien mieć 1m prostego odcinka, oraz 30 cm od krawędzi trawnika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stacja powinna być dobrze przytwierdzona do podłoża,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D1C846F-D630-22AB-57B9-C2A5CC243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897" y="3765518"/>
            <a:ext cx="4343400" cy="2667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D6F358A-3F98-B1F6-8EFA-8C2B52910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422" y="1024251"/>
            <a:ext cx="4333875" cy="265747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CF94F089-1FB1-2228-552F-596D4C712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73" y="334338"/>
            <a:ext cx="2177592" cy="60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82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3F9CA1-F6F7-AE0A-FFD3-3B42A4C8A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6023"/>
          </a:xfrm>
        </p:spPr>
        <p:txBody>
          <a:bodyPr>
            <a:noAutofit/>
          </a:bodyPr>
          <a:lstStyle/>
          <a:p>
            <a:pPr algn="ctr"/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Montaż stacji ładującej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64E882B-F48C-6F89-996A-6C7696CAD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687" y="901148"/>
            <a:ext cx="3737113" cy="298668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576AB31-4658-8BBC-E30B-D9D5AEF08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45" y="3715516"/>
            <a:ext cx="3737113" cy="2977659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8609694A-17D9-2E22-23AE-D53B006245D9}"/>
              </a:ext>
            </a:extLst>
          </p:cNvPr>
          <p:cNvSpPr txBox="1"/>
          <p:nvPr/>
        </p:nvSpPr>
        <p:spPr>
          <a:xfrm>
            <a:off x="838200" y="1046922"/>
            <a:ext cx="64637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Podczas układania przewodu ograniczającego należy pozostawić co najmniej 1m prostego przewodu (bez przeszkód i zakrętów) z przodu stacji , aby zapewnić prawidłowy wjazd urządzenia do stacji ładującej. Stacja ładująca powinna być wypoziomowana i ustawiona na płaskiej powierzchni. Nie umieszczać stacji na powierzchni o nachyleniu oraz w miejscach, w których płyta stacji będzie wygięta. </a:t>
            </a:r>
            <a:endParaRPr lang="pl-PL" dirty="0"/>
          </a:p>
          <a:p>
            <a:pPr algn="just"/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96C993F-7055-BED6-3E8D-E70589FFF66E}"/>
              </a:ext>
            </a:extLst>
          </p:cNvPr>
          <p:cNvSpPr txBox="1"/>
          <p:nvPr/>
        </p:nvSpPr>
        <p:spPr>
          <a:xfrm>
            <a:off x="5446643" y="4081670"/>
            <a:ext cx="60113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Stacja ładująca może być zamontowana na dwa sposoby :</a:t>
            </a:r>
          </a:p>
          <a:p>
            <a:endParaRPr lang="pl-P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pl-PL" b="1" dirty="0">
                <a:solidFill>
                  <a:srgbClr val="000000"/>
                </a:solidFill>
                <a:latin typeface="Calibri" panose="020F0502020204030204" pitchFamily="34" charset="0"/>
              </a:rPr>
              <a:t>Na środku linii obszaru roboczego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, w tym przypadku, przed stacja i za stacja musimy zachować przynajmniej 1 m prostego przewodu .</a:t>
            </a:r>
          </a:p>
          <a:p>
            <a:pPr marL="342900" indent="-342900">
              <a:buAutoNum type="arabicPeriod"/>
            </a:pPr>
            <a:r>
              <a:rPr lang="pl-PL" b="1" dirty="0">
                <a:solidFill>
                  <a:srgbClr val="000000"/>
                </a:solidFill>
                <a:latin typeface="Calibri" panose="020F0502020204030204" pitchFamily="34" charset="0"/>
              </a:rPr>
              <a:t>W rogu obszaru roboczego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, w tym przypadku zachowujemy tylko 1m prostego przewodu wjazdowego , natomiast przewód za stacją przymocowujemy w odległości do 1 cm od stacji .</a:t>
            </a:r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EC756D32-9A82-A406-71DE-28776590E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61" y="366900"/>
            <a:ext cx="2177592" cy="60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92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E6AB5B-00EE-189C-3567-D2B8DE547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626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Układanie przewodu ograniczającego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9E52695-5094-63BB-6D98-FE99EBFDDA79}"/>
              </a:ext>
            </a:extLst>
          </p:cNvPr>
          <p:cNvSpPr txBox="1"/>
          <p:nvPr/>
        </p:nvSpPr>
        <p:spPr>
          <a:xfrm>
            <a:off x="304801" y="1298713"/>
            <a:ext cx="74212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Przewód ograniczający można zamontować nawierzchniowo za pomocą szpilek lub maszyną do układania przewodu zakopując go na głębokość od 1 do 5 cm.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Układanie przewodu należy rozpocząć od stacji ładującej i podążać zgodnie z ruchem wskazówek zegara, przy stacji pozostawiamy kilka metrów wolnego przewodu, który później będziemy mogli przyciąć.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Podczas układania przewodu nawierzchniowo należy korzystać z ogranicznika odległości, aby zachować odpowiednią przestrzeń pomiędzy przewodem, a powierzchnią wyznaczającą ogród.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Szpilki przewodu ograniczającego powinny znajdować się ok. 80cm od siebie. W przypadku nierównego podłoża można zwiększyć ilość szpilek i umieścić je w mniejszej odległości. </a:t>
            </a:r>
          </a:p>
          <a:p>
            <a:pPr algn="just"/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98A28D4-8AE0-2E83-1E77-3532637A9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287" y="1298713"/>
            <a:ext cx="3891406" cy="245443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35AF271-8E49-F3B3-5F12-C32CD0394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287" y="4001276"/>
            <a:ext cx="3891407" cy="2487893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9D990B7-7B21-C765-C242-7BABAC227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73" y="334338"/>
            <a:ext cx="2177592" cy="60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60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3F0EF112-8E35-D2A6-8006-191E83EBB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325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Układanie przewodu ograniczającego cd.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24FEFC4-D209-552E-192F-7EFD650B8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208" y="1016599"/>
            <a:ext cx="3018487" cy="247633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C78F7C5-DF34-4138-1ECC-B2B17B0CC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278" y="3971613"/>
            <a:ext cx="3923895" cy="251912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D139FBE-803D-5D69-B941-C951947A7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572" y="3933677"/>
            <a:ext cx="4043333" cy="2557057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3ED2A10-393A-C2DC-2B47-F0AC184843F0}"/>
              </a:ext>
            </a:extLst>
          </p:cNvPr>
          <p:cNvSpPr txBox="1"/>
          <p:nvPr/>
        </p:nvSpPr>
        <p:spPr>
          <a:xfrm>
            <a:off x="1060174" y="1691116"/>
            <a:ext cx="7301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Do łącznie przewodu używać tylko </a:t>
            </a:r>
            <a:r>
              <a:rPr lang="pl-PL" b="1" dirty="0"/>
              <a:t>specjalnych</a:t>
            </a:r>
            <a:r>
              <a:rPr lang="pl-PL" dirty="0"/>
              <a:t> złączek, odpornych na wilgoć oraz zabrudzenie</a:t>
            </a: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95D93DC-2B61-EA8D-F7D4-5F577B41C100}"/>
              </a:ext>
            </a:extLst>
          </p:cNvPr>
          <p:cNvSpPr txBox="1"/>
          <p:nvPr/>
        </p:nvSpPr>
        <p:spPr>
          <a:xfrm>
            <a:off x="1060174" y="3497179"/>
            <a:ext cx="951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Przy montażu przewodu w narożniku stosujemy metodę 2x45 stopni </a:t>
            </a:r>
            <a:r>
              <a:rPr lang="pl-PL" b="1" dirty="0"/>
              <a:t>UNIKAMY</a:t>
            </a:r>
            <a:r>
              <a:rPr lang="pl-PL" dirty="0"/>
              <a:t> kątów 90 stopni 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F7AE6B75-7112-A915-B7F8-262EA6134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073" y="334338"/>
            <a:ext cx="2177592" cy="60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74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BFD40C-221E-5C36-B693-DAE0BD081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976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Odległości przewodu od przeszkód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500B518-C4FF-B9DB-877A-949E6F19F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286" y="1013584"/>
            <a:ext cx="4324350" cy="265747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F20E40E-44C3-CD90-D580-B861F5EDBF2D}"/>
              </a:ext>
            </a:extLst>
          </p:cNvPr>
          <p:cNvSpPr txBox="1"/>
          <p:nvPr/>
        </p:nvSpPr>
        <p:spPr>
          <a:xfrm>
            <a:off x="251790" y="1013584"/>
            <a:ext cx="59767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 przypadku gdy na zewnątrz strefy pracy znajduje się wysoka przeszkoda typu ściana lub murek ogrodzenia powinniśmy zamontować przewód ograniczający w odległości co najmniej 30 cm, uniknąć kontaktu maszyny z przeszkodą.(25cm w przypadku C-MOW M)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 przypadku gdy na zewnątrz strefy roboczej znajduję chodnik lub alejka zlicowana z trawnikiem to przewód kładziemy do 8 cm od brzegu, wtedy kosiarka wykosi trawę do końca.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>
                <a:ea typeface="Cambria" panose="02040503050406030204" pitchFamily="18" charset="0"/>
              </a:rPr>
              <a:t>Jeżeli wewnątrz strefy znajdują się przeszkody nie mające ostrych krawędzi, od których kosiarka może się odbić lub wykryć czujnikiem zbliżeniowym w platformie L , bez szkody dla nich oraz dla siebie to nie trzeba ich odgraniczać.</a:t>
            </a:r>
          </a:p>
          <a:p>
            <a:endParaRPr lang="pl-PL" sz="1800" dirty="0"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Wszystkie ruchome przeszkody należy usunąć  z trawnika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dirty="0"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4754A614-F703-2D32-D936-E032D1208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998" y="3711421"/>
            <a:ext cx="4352925" cy="265747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CE5D7A0F-8229-8AE5-7F41-BE3F04DD3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73" y="334338"/>
            <a:ext cx="2177592" cy="60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20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4FA265-D087-098C-7538-4EC5ABE90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651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Wydzielanie przeszkód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C8EFEF-7BA3-D067-F3E0-50DF42D76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66183" cy="4351338"/>
          </a:xfrm>
        </p:spPr>
        <p:txBody>
          <a:bodyPr>
            <a:normAutofit/>
          </a:bodyPr>
          <a:lstStyle/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Jeśli wymagane jest, by szczególne miejsca na trawniku nie były koszone (kwiaty, krzewy, drzewa itp.) należy ułożyć dookoła nich przewód ograniczający, formując wyspę, tak jak pokazano na rysunku obok. </a:t>
            </a:r>
            <a:endParaRPr lang="pl-PL" sz="1800" dirty="0">
              <a:ea typeface="Cambria" panose="02040503050406030204" pitchFamily="18" charset="0"/>
            </a:endParaRPr>
          </a:p>
          <a:p>
            <a:r>
              <a:rPr lang="pl-PL" sz="1800" dirty="0">
                <a:ea typeface="Cambria" panose="02040503050406030204" pitchFamily="18" charset="0"/>
              </a:rPr>
              <a:t>Aby wydzielić wyspę należy od granicy poprowadzić przewód jak najkrótszą drogą w stronę przeszkody, następnie poprowadzić przewód w koło przeszkody w odległości 30 cm następnie wrócić w stronę granicy prowadząc przewód powrotny w jak najbliższej odległości(</a:t>
            </a:r>
            <a:r>
              <a:rPr lang="pl-PL" sz="1800" dirty="0">
                <a:solidFill>
                  <a:srgbClr val="FF0000"/>
                </a:solidFill>
                <a:ea typeface="Cambria" panose="02040503050406030204" pitchFamily="18" charset="0"/>
              </a:rPr>
              <a:t>mniej niż 5mm</a:t>
            </a:r>
            <a:r>
              <a:rPr lang="pl-PL" sz="1800" dirty="0">
                <a:ea typeface="Cambria" panose="02040503050406030204" pitchFamily="18" charset="0"/>
              </a:rPr>
              <a:t>)  przewodu prowadzącego, przytwierdzając go do podłoża ta samą szpilką.</a:t>
            </a:r>
          </a:p>
          <a:p>
            <a:r>
              <a:rPr lang="pl-PL" sz="1800" dirty="0">
                <a:ea typeface="Cambria" panose="02040503050406030204" pitchFamily="18" charset="0"/>
              </a:rPr>
              <a:t>Minimalna </a:t>
            </a:r>
            <a:r>
              <a:rPr lang="pl-PL" sz="1800" dirty="0"/>
              <a:t>długość przewodów zachodzących na siebie, która nie wpłynie na pracę robota to 80cm,</a:t>
            </a:r>
            <a:r>
              <a:rPr lang="pl-PL" sz="1800" dirty="0">
                <a:ea typeface="Cambria" panose="02040503050406030204" pitchFamily="18" charset="0"/>
              </a:rPr>
              <a:t> </a:t>
            </a:r>
            <a:r>
              <a:rPr lang="pl-PL" sz="1800" dirty="0"/>
              <a:t>robot podczas koszenia nie wykryje dwóch przewodów położnych obok siebie. </a:t>
            </a:r>
          </a:p>
          <a:p>
            <a:endParaRPr lang="pl-PL" sz="1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1D2B01C-6A87-AF0B-EE13-5720A0B29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383" y="2146330"/>
            <a:ext cx="5022574" cy="308827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57ECE58-86C0-55BF-5AA0-C52D5A788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73" y="334338"/>
            <a:ext cx="2177592" cy="60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0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59D25F-0766-5B91-3392-549302CE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277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Wąskie przejścia i zbocza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8933948-4333-FCA4-57A9-7F0FC2182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73" y="334338"/>
            <a:ext cx="2177592" cy="60713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BA7851B-E22B-2859-0C9C-B2A4AA456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056" y="919931"/>
            <a:ext cx="3836379" cy="237294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90F4FB9A-CB3B-BB82-07C7-27FBB369549D}"/>
              </a:ext>
            </a:extLst>
          </p:cNvPr>
          <p:cNvSpPr txBox="1"/>
          <p:nvPr/>
        </p:nvSpPr>
        <p:spPr>
          <a:xfrm>
            <a:off x="609599" y="1324197"/>
            <a:ext cx="6149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Urządzenie może również przejeżdżać przez wąskie przejścia – o szerokości nie mniejszej niż 80cm. </a:t>
            </a:r>
          </a:p>
          <a:p>
            <a:endParaRPr lang="pl-PL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</a:rPr>
              <a:t>WAŻNE w wąskich przejściach nie montujemy stacji ładującej !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358B1449-E900-96DD-EC5C-F849A6957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351" y="3970461"/>
            <a:ext cx="8561292" cy="2711541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65F748AE-D352-4D72-A59D-D645B17BDD68}"/>
              </a:ext>
            </a:extLst>
          </p:cNvPr>
          <p:cNvSpPr txBox="1"/>
          <p:nvPr/>
        </p:nvSpPr>
        <p:spPr>
          <a:xfrm>
            <a:off x="523073" y="2968197"/>
            <a:ext cx="7434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Urządzenie ma możliwość wjeżdżania na zbocza o nachyleniu do 35% (20</a:t>
            </a:r>
            <a:r>
              <a:rPr lang="pl-PL" sz="1800" b="0" i="0" u="none" strike="noStrike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o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). Należy unikać miejsc bardziej stromych niż wskazano w instrukcji. </a:t>
            </a:r>
          </a:p>
          <a:p>
            <a:pPr algn="just"/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Układanie przewodu na zboczach: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061442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856</Words>
  <Application>Microsoft Office PowerPoint</Application>
  <PresentationFormat>Panoramiczny</PresentationFormat>
  <Paragraphs>64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Motyw pakietu Office</vt:lpstr>
      <vt:lpstr>Montaż kosiarek automatycznych  Cedrus C-MOW </vt:lpstr>
      <vt:lpstr>Planowanie instalacji</vt:lpstr>
      <vt:lpstr>Zasady umiejscowienia stacji ładującej</vt:lpstr>
      <vt:lpstr>Montaż stacji ładującej</vt:lpstr>
      <vt:lpstr>Układanie przewodu ograniczającego</vt:lpstr>
      <vt:lpstr>Układanie przewodu ograniczającego cd.</vt:lpstr>
      <vt:lpstr>Odległości przewodu od przeszkód</vt:lpstr>
      <vt:lpstr>Wydzielanie przeszkód</vt:lpstr>
      <vt:lpstr>Wąskie przejścia i zbocza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Montaż kosiarek automatycznych  Cedrus C-MOW </dc:title>
  <dc:creator>Marcin Zalewski</dc:creator>
  <cp:lastModifiedBy>Marcin Zalewski</cp:lastModifiedBy>
  <cp:revision>3</cp:revision>
  <dcterms:created xsi:type="dcterms:W3CDTF">2022-11-05T20:16:58Z</dcterms:created>
  <dcterms:modified xsi:type="dcterms:W3CDTF">2022-11-19T10:14:49Z</dcterms:modified>
</cp:coreProperties>
</file>