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3" r:id="rId6"/>
    <p:sldId id="265" r:id="rId7"/>
    <p:sldId id="267" r:id="rId8"/>
    <p:sldId id="271" r:id="rId9"/>
    <p:sldId id="269" r:id="rId10"/>
    <p:sldId id="272" r:id="rId11"/>
    <p:sldId id="273" r:id="rId12"/>
    <p:sldId id="274" r:id="rId13"/>
    <p:sldId id="281" r:id="rId14"/>
    <p:sldId id="282" r:id="rId15"/>
    <p:sldId id="283" r:id="rId16"/>
    <p:sldId id="275" r:id="rId17"/>
    <p:sldId id="276" r:id="rId18"/>
    <p:sldId id="277" r:id="rId19"/>
    <p:sldId id="278" r:id="rId20"/>
    <p:sldId id="279" r:id="rId21"/>
    <p:sldId id="280" r:id="rId22"/>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66D644-6F16-323D-2C2E-D2056DC6C24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AFE483C-6D7F-28B1-6E9D-28F36B803A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2F643936-0CB5-4276-7B79-FD099644FE8B}"/>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5" name="Symbol zastępczy stopki 4">
            <a:extLst>
              <a:ext uri="{FF2B5EF4-FFF2-40B4-BE49-F238E27FC236}">
                <a16:creationId xmlns:a16="http://schemas.microsoft.com/office/drawing/2014/main" id="{0F9009C6-C6AD-B702-CC67-DCAEBABA3CD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947D798-BEC3-E75E-1F39-DC229C572CFF}"/>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65650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EA05F0-B69E-B911-3601-E8EAF095FF0E}"/>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5ADC0FC2-843C-F4A6-6001-465B03DE3053}"/>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4B4EB31-193B-F234-D3F8-5E6B97DF6DF6}"/>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5" name="Symbol zastępczy stopki 4">
            <a:extLst>
              <a:ext uri="{FF2B5EF4-FFF2-40B4-BE49-F238E27FC236}">
                <a16:creationId xmlns:a16="http://schemas.microsoft.com/office/drawing/2014/main" id="{393B3690-A984-4AFD-EA6A-E12D4E4D567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7298BCA7-E7A0-32C0-B7D4-F7B93A7416C1}"/>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406844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E8C1CB4-1FBF-FC8F-49D6-D56FC1CCC8D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0FCB89D1-8C19-2DA8-B5C1-C29947D1407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11C60D6-B8D0-520B-936A-D06162812240}"/>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5" name="Symbol zastępczy stopki 4">
            <a:extLst>
              <a:ext uri="{FF2B5EF4-FFF2-40B4-BE49-F238E27FC236}">
                <a16:creationId xmlns:a16="http://schemas.microsoft.com/office/drawing/2014/main" id="{C89BFA9B-3DD0-1D51-E877-B978BC300CD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60607D4-2882-2EF0-29B8-2A2AF32CA3D6}"/>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384134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5CD0400-4C4C-6E60-49E1-BB2A969D9EF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931740F4-C9F8-642C-868E-01EA8E1AB9F0}"/>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C1FD4D8-5DEE-251C-E036-7E3941D499F5}"/>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5" name="Symbol zastępczy stopki 4">
            <a:extLst>
              <a:ext uri="{FF2B5EF4-FFF2-40B4-BE49-F238E27FC236}">
                <a16:creationId xmlns:a16="http://schemas.microsoft.com/office/drawing/2014/main" id="{7C4FF40A-A857-DB52-5721-8C0C17DA407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EFB0627A-B572-5CF9-97FF-094171AB9CF8}"/>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49207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62B6CF-830D-2C79-5006-33715AE32793}"/>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1CFA5086-6EED-ABE1-B455-773423FE5A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D8E7F064-9A48-E99C-B931-3F4B67F826F8}"/>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5" name="Symbol zastępczy stopki 4">
            <a:extLst>
              <a:ext uri="{FF2B5EF4-FFF2-40B4-BE49-F238E27FC236}">
                <a16:creationId xmlns:a16="http://schemas.microsoft.com/office/drawing/2014/main" id="{0A4C8382-E37A-5D2A-D5F7-E7A25273073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B4BF9E6-5CFA-5119-C360-397CF5D128BC}"/>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1805645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BE627E-1D24-637A-8C99-8EB8899FDBC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BD25D8C-5754-9B3D-7187-A9C0C5862668}"/>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CDCBC950-5090-E49E-6B89-738C4154318A}"/>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9F336235-E9E0-6B66-16EF-A9EDD6A2C797}"/>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6" name="Symbol zastępczy stopki 5">
            <a:extLst>
              <a:ext uri="{FF2B5EF4-FFF2-40B4-BE49-F238E27FC236}">
                <a16:creationId xmlns:a16="http://schemas.microsoft.com/office/drawing/2014/main" id="{8AEF8F6D-9BCA-18D8-396E-F48F483E3C8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30F9A67-802E-6C32-D53E-7DDA8B5FFA0D}"/>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557835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CC7C40D-4BF7-B97B-1FBD-D441702D8CD6}"/>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6845B860-12B1-B908-E3A4-90B9318E2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7483E57-3DF9-A838-2415-25337335F80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A53269A-EC5F-5EE3-9F91-FD8B9FCB80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54BDCD9B-25D9-E92A-5D9D-E01D665EAFBC}"/>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8F54B26-12B1-6DBB-DDD2-859FFA02CDB8}"/>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8" name="Symbol zastępczy stopki 7">
            <a:extLst>
              <a:ext uri="{FF2B5EF4-FFF2-40B4-BE49-F238E27FC236}">
                <a16:creationId xmlns:a16="http://schemas.microsoft.com/office/drawing/2014/main" id="{B95144CB-9757-3C58-9147-E1866E1F6726}"/>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00C609DA-5417-ECC7-7E24-C784B09B2525}"/>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3116733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2EDBA7-1503-31A9-E50E-5F6823DFCC5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9407F0A7-7CE4-71DC-2B29-162034472ED2}"/>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4" name="Symbol zastępczy stopki 3">
            <a:extLst>
              <a:ext uri="{FF2B5EF4-FFF2-40B4-BE49-F238E27FC236}">
                <a16:creationId xmlns:a16="http://schemas.microsoft.com/office/drawing/2014/main" id="{693AC781-5159-B980-8BD5-10FC9ECA891D}"/>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15B4BEB1-CFF2-D503-7484-8C9938300F93}"/>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222200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4BF87742-9260-4B1D-75B8-755A6048A7F9}"/>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3" name="Symbol zastępczy stopki 2">
            <a:extLst>
              <a:ext uri="{FF2B5EF4-FFF2-40B4-BE49-F238E27FC236}">
                <a16:creationId xmlns:a16="http://schemas.microsoft.com/office/drawing/2014/main" id="{188F4386-AC72-3A12-1F71-2E5F32CEFC75}"/>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BEDBB288-5183-46D5-9EEE-0FCB63AB9C5A}"/>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1350873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821E5A-D5EE-A717-7E3F-2927AD0C71B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AFA50F0-1409-9971-80D8-7B5896FF2F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168B7A7D-3DB3-426A-3E86-D9840025B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E25E2E7-A395-BD68-EC55-C664D263C8B1}"/>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6" name="Symbol zastępczy stopki 5">
            <a:extLst>
              <a:ext uri="{FF2B5EF4-FFF2-40B4-BE49-F238E27FC236}">
                <a16:creationId xmlns:a16="http://schemas.microsoft.com/office/drawing/2014/main" id="{89D13CA2-1C92-E468-26BF-41A70A41CB9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9639DDD-30BF-7553-9310-4CF2E69FCDAE}"/>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2397832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AC2F25C-2293-E826-AE92-318BE49A8FA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84535BE-95DC-17ED-8F38-2B2022F95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2A399DD-E082-5DB5-3E76-DD2EA7F9C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F5FAE0B-5C43-F913-8DE6-5122EF463A59}"/>
              </a:ext>
            </a:extLst>
          </p:cNvPr>
          <p:cNvSpPr>
            <a:spLocks noGrp="1"/>
          </p:cNvSpPr>
          <p:nvPr>
            <p:ph type="dt" sz="half" idx="10"/>
          </p:nvPr>
        </p:nvSpPr>
        <p:spPr/>
        <p:txBody>
          <a:bodyPr/>
          <a:lstStyle/>
          <a:p>
            <a:fld id="{42373DE5-AC47-416A-82BF-FEB01A0D4D49}" type="datetimeFigureOut">
              <a:rPr lang="pl-PL" smtClean="0"/>
              <a:t>16.01.2023</a:t>
            </a:fld>
            <a:endParaRPr lang="pl-PL"/>
          </a:p>
        </p:txBody>
      </p:sp>
      <p:sp>
        <p:nvSpPr>
          <p:cNvPr id="6" name="Symbol zastępczy stopki 5">
            <a:extLst>
              <a:ext uri="{FF2B5EF4-FFF2-40B4-BE49-F238E27FC236}">
                <a16:creationId xmlns:a16="http://schemas.microsoft.com/office/drawing/2014/main" id="{DABB6D8B-2F36-9A26-D45D-A6BEDC72D1F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B02CFA9-2491-B869-6AA5-E4797BC85557}"/>
              </a:ext>
            </a:extLst>
          </p:cNvPr>
          <p:cNvSpPr>
            <a:spLocks noGrp="1"/>
          </p:cNvSpPr>
          <p:nvPr>
            <p:ph type="sldNum" sz="quarter" idx="12"/>
          </p:nvPr>
        </p:nvSpPr>
        <p:spPr/>
        <p:txBody>
          <a:bodyPr/>
          <a:lstStyle/>
          <a:p>
            <a:fld id="{AAD25632-8C81-435B-8090-713CE853FD8D}" type="slidenum">
              <a:rPr lang="pl-PL" smtClean="0"/>
              <a:t>‹#›</a:t>
            </a:fld>
            <a:endParaRPr lang="pl-PL"/>
          </a:p>
        </p:txBody>
      </p:sp>
    </p:spTree>
    <p:extLst>
      <p:ext uri="{BB962C8B-B14F-4D97-AF65-F5344CB8AC3E}">
        <p14:creationId xmlns:p14="http://schemas.microsoft.com/office/powerpoint/2010/main" val="156974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88440CB5-0619-BD73-A1BD-D5CBDFFB4A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285C8DF-7588-7907-EEF1-AC10C626AB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03CC18A-B724-DAD1-0414-33AB0E9C65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73DE5-AC47-416A-82BF-FEB01A0D4D49}" type="datetimeFigureOut">
              <a:rPr lang="pl-PL" smtClean="0"/>
              <a:t>16.01.2023</a:t>
            </a:fld>
            <a:endParaRPr lang="pl-PL"/>
          </a:p>
        </p:txBody>
      </p:sp>
      <p:sp>
        <p:nvSpPr>
          <p:cNvPr id="5" name="Symbol zastępczy stopki 4">
            <a:extLst>
              <a:ext uri="{FF2B5EF4-FFF2-40B4-BE49-F238E27FC236}">
                <a16:creationId xmlns:a16="http://schemas.microsoft.com/office/drawing/2014/main" id="{5B938079-EE54-4EDA-8B1F-8872D64EC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4717722A-C497-F186-4A46-D3D85AEFBE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25632-8C81-435B-8090-713CE853FD8D}" type="slidenum">
              <a:rPr lang="pl-PL" smtClean="0"/>
              <a:t>‹#›</a:t>
            </a:fld>
            <a:endParaRPr lang="pl-PL"/>
          </a:p>
        </p:txBody>
      </p:sp>
    </p:spTree>
    <p:extLst>
      <p:ext uri="{BB962C8B-B14F-4D97-AF65-F5344CB8AC3E}">
        <p14:creationId xmlns:p14="http://schemas.microsoft.com/office/powerpoint/2010/main" val="103379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FCCD2F-3B92-FA2B-709A-3033A538D0CA}"/>
              </a:ext>
            </a:extLst>
          </p:cNvPr>
          <p:cNvSpPr>
            <a:spLocks noGrp="1"/>
          </p:cNvSpPr>
          <p:nvPr>
            <p:ph type="ctrTitle"/>
          </p:nvPr>
        </p:nvSpPr>
        <p:spPr>
          <a:xfrm>
            <a:off x="901147" y="237677"/>
            <a:ext cx="10111409" cy="1869419"/>
          </a:xfrm>
        </p:spPr>
        <p:txBody>
          <a:bodyPr>
            <a:normAutofit fontScale="90000"/>
          </a:bodyPr>
          <a:lstStyle/>
          <a:p>
            <a:r>
              <a:rPr lang="pl-PL" sz="4000" b="1" dirty="0">
                <a:latin typeface="Cambria" panose="02040503050406030204" pitchFamily="18" charset="0"/>
                <a:ea typeface="Cambria" panose="02040503050406030204" pitchFamily="18" charset="0"/>
              </a:rPr>
              <a:t>Aplikacja kosiarek automatycznych </a:t>
            </a:r>
            <a:br>
              <a:rPr lang="pl-PL" sz="4000" b="1" dirty="0">
                <a:latin typeface="Cambria" panose="02040503050406030204" pitchFamily="18" charset="0"/>
                <a:ea typeface="Cambria" panose="02040503050406030204" pitchFamily="18" charset="0"/>
              </a:rPr>
            </a:br>
            <a:r>
              <a:rPr lang="pl-PL" sz="4000" b="1" dirty="0">
                <a:latin typeface="Cambria" panose="02040503050406030204" pitchFamily="18" charset="0"/>
                <a:ea typeface="Cambria" panose="02040503050406030204" pitchFamily="18" charset="0"/>
              </a:rPr>
              <a:t>Cedrus C-MOW</a:t>
            </a:r>
            <a:br>
              <a:rPr lang="pl-PL" dirty="0"/>
            </a:br>
            <a:endParaRPr lang="pl-PL" dirty="0"/>
          </a:p>
        </p:txBody>
      </p:sp>
      <p:pic>
        <p:nvPicPr>
          <p:cNvPr id="5" name="Obraz 4">
            <a:extLst>
              <a:ext uri="{FF2B5EF4-FFF2-40B4-BE49-F238E27FC236}">
                <a16:creationId xmlns:a16="http://schemas.microsoft.com/office/drawing/2014/main" id="{48A8F0C2-7747-8FC5-27B7-3506AF2F2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540" y="1553023"/>
            <a:ext cx="6400800" cy="5067300"/>
          </a:xfrm>
          <a:prstGeom prst="rect">
            <a:avLst/>
          </a:prstGeom>
        </p:spPr>
      </p:pic>
      <p:pic>
        <p:nvPicPr>
          <p:cNvPr id="7" name="Obraz 6">
            <a:extLst>
              <a:ext uri="{FF2B5EF4-FFF2-40B4-BE49-F238E27FC236}">
                <a16:creationId xmlns:a16="http://schemas.microsoft.com/office/drawing/2014/main" id="{A06C397C-0D3E-C2E8-22AE-BA133597BA95}"/>
              </a:ext>
            </a:extLst>
          </p:cNvPr>
          <p:cNvPicPr>
            <a:picLocks noChangeAspect="1"/>
          </p:cNvPicPr>
          <p:nvPr/>
        </p:nvPicPr>
        <p:blipFill>
          <a:blip r:embed="rId3"/>
          <a:stretch>
            <a:fillRect/>
          </a:stretch>
        </p:blipFill>
        <p:spPr>
          <a:xfrm>
            <a:off x="509821" y="1341939"/>
            <a:ext cx="2177592" cy="607135"/>
          </a:xfrm>
          <a:prstGeom prst="rect">
            <a:avLst/>
          </a:prstGeom>
        </p:spPr>
      </p:pic>
      <p:pic>
        <p:nvPicPr>
          <p:cNvPr id="9" name="Obraz 8">
            <a:extLst>
              <a:ext uri="{FF2B5EF4-FFF2-40B4-BE49-F238E27FC236}">
                <a16:creationId xmlns:a16="http://schemas.microsoft.com/office/drawing/2014/main" id="{2EE502FD-2E59-C1AD-EAA1-890CD99A1381}"/>
              </a:ext>
            </a:extLst>
          </p:cNvPr>
          <p:cNvPicPr>
            <a:picLocks noChangeAspect="1"/>
          </p:cNvPicPr>
          <p:nvPr/>
        </p:nvPicPr>
        <p:blipFill>
          <a:blip r:embed="rId4"/>
          <a:stretch>
            <a:fillRect/>
          </a:stretch>
        </p:blipFill>
        <p:spPr>
          <a:xfrm>
            <a:off x="8628361" y="1341939"/>
            <a:ext cx="3310118" cy="570400"/>
          </a:xfrm>
          <a:prstGeom prst="rect">
            <a:avLst/>
          </a:prstGeom>
        </p:spPr>
      </p:pic>
    </p:spTree>
    <p:extLst>
      <p:ext uri="{BB962C8B-B14F-4D97-AF65-F5344CB8AC3E}">
        <p14:creationId xmlns:p14="http://schemas.microsoft.com/office/powerpoint/2010/main" val="121221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Udostępnianie maszyny</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6" name="Obraz 5">
            <a:extLst>
              <a:ext uri="{FF2B5EF4-FFF2-40B4-BE49-F238E27FC236}">
                <a16:creationId xmlns:a16="http://schemas.microsoft.com/office/drawing/2014/main" id="{FD370C1F-63E7-FA1E-704D-7ADE3A3B5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729" y="1476462"/>
            <a:ext cx="2199683" cy="4760340"/>
          </a:xfrm>
          <a:prstGeom prst="rect">
            <a:avLst/>
          </a:prstGeom>
        </p:spPr>
      </p:pic>
      <p:pic>
        <p:nvPicPr>
          <p:cNvPr id="9" name="Obraz 8">
            <a:extLst>
              <a:ext uri="{FF2B5EF4-FFF2-40B4-BE49-F238E27FC236}">
                <a16:creationId xmlns:a16="http://schemas.microsoft.com/office/drawing/2014/main" id="{90FC6F92-4460-AD4A-F73E-59F08BA34033}"/>
              </a:ext>
            </a:extLst>
          </p:cNvPr>
          <p:cNvPicPr>
            <a:picLocks noChangeAspect="1"/>
          </p:cNvPicPr>
          <p:nvPr/>
        </p:nvPicPr>
        <p:blipFill>
          <a:blip r:embed="rId4"/>
          <a:stretch>
            <a:fillRect/>
          </a:stretch>
        </p:blipFill>
        <p:spPr>
          <a:xfrm>
            <a:off x="2564071" y="1631400"/>
            <a:ext cx="617804" cy="415514"/>
          </a:xfrm>
          <a:prstGeom prst="rect">
            <a:avLst/>
          </a:prstGeom>
        </p:spPr>
      </p:pic>
      <p:sp>
        <p:nvSpPr>
          <p:cNvPr id="10" name="pole tekstowe 9">
            <a:extLst>
              <a:ext uri="{FF2B5EF4-FFF2-40B4-BE49-F238E27FC236}">
                <a16:creationId xmlns:a16="http://schemas.microsoft.com/office/drawing/2014/main" id="{B5E28A6A-FFED-E2E7-3156-66A1669B5871}"/>
              </a:ext>
            </a:extLst>
          </p:cNvPr>
          <p:cNvSpPr txBox="1"/>
          <p:nvPr/>
        </p:nvSpPr>
        <p:spPr>
          <a:xfrm>
            <a:off x="518208" y="1770075"/>
            <a:ext cx="3525285" cy="3416320"/>
          </a:xfrm>
          <a:prstGeom prst="rect">
            <a:avLst/>
          </a:prstGeom>
          <a:noFill/>
        </p:spPr>
        <p:txBody>
          <a:bodyPr wrap="square" rtlCol="0">
            <a:spAutoFit/>
          </a:bodyPr>
          <a:lstStyle/>
          <a:p>
            <a:r>
              <a:rPr lang="pl-PL" dirty="0"/>
              <a:t>Pod przyciskiem</a:t>
            </a:r>
          </a:p>
          <a:p>
            <a:r>
              <a:rPr lang="pl-PL" dirty="0"/>
              <a:t>Znajdziemy kod QR który możemy udostępnić innym urządzeniom w celu łatwiejszego połączenia z aplikacją. </a:t>
            </a:r>
          </a:p>
          <a:p>
            <a:endParaRPr lang="pl-PL" dirty="0"/>
          </a:p>
          <a:p>
            <a:endParaRPr lang="pl-PL" dirty="0"/>
          </a:p>
          <a:p>
            <a:endParaRPr lang="pl-PL" dirty="0"/>
          </a:p>
          <a:p>
            <a:endParaRPr lang="pl-PL" dirty="0"/>
          </a:p>
          <a:p>
            <a:r>
              <a:rPr lang="pl-PL" dirty="0"/>
              <a:t>Aby zakończyć udostępnianie urządzeń innym użytkownikom wybieramy przycisk </a:t>
            </a:r>
          </a:p>
        </p:txBody>
      </p:sp>
      <p:pic>
        <p:nvPicPr>
          <p:cNvPr id="14" name="Obraz 13">
            <a:extLst>
              <a:ext uri="{FF2B5EF4-FFF2-40B4-BE49-F238E27FC236}">
                <a16:creationId xmlns:a16="http://schemas.microsoft.com/office/drawing/2014/main" id="{B563AC8D-723B-91FB-0121-4A679F9FA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5266" y="1417739"/>
            <a:ext cx="2199683" cy="4760340"/>
          </a:xfrm>
          <a:prstGeom prst="rect">
            <a:avLst/>
          </a:prstGeom>
        </p:spPr>
      </p:pic>
      <p:pic>
        <p:nvPicPr>
          <p:cNvPr id="16" name="Obraz 15">
            <a:extLst>
              <a:ext uri="{FF2B5EF4-FFF2-40B4-BE49-F238E27FC236}">
                <a16:creationId xmlns:a16="http://schemas.microsoft.com/office/drawing/2014/main" id="{CCD5440B-6B6C-BAA2-CF36-4B013AFEABC3}"/>
              </a:ext>
            </a:extLst>
          </p:cNvPr>
          <p:cNvPicPr>
            <a:picLocks noChangeAspect="1"/>
          </p:cNvPicPr>
          <p:nvPr/>
        </p:nvPicPr>
        <p:blipFill>
          <a:blip r:embed="rId6"/>
          <a:stretch>
            <a:fillRect/>
          </a:stretch>
        </p:blipFill>
        <p:spPr>
          <a:xfrm>
            <a:off x="2695802" y="4811087"/>
            <a:ext cx="617805" cy="431617"/>
          </a:xfrm>
          <a:prstGeom prst="rect">
            <a:avLst/>
          </a:prstGeom>
        </p:spPr>
      </p:pic>
    </p:spTree>
    <p:extLst>
      <p:ext uri="{BB962C8B-B14F-4D97-AF65-F5344CB8AC3E}">
        <p14:creationId xmlns:p14="http://schemas.microsoft.com/office/powerpoint/2010/main" val="2746486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Główny interfejs</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sp>
        <p:nvSpPr>
          <p:cNvPr id="10" name="pole tekstowe 9">
            <a:extLst>
              <a:ext uri="{FF2B5EF4-FFF2-40B4-BE49-F238E27FC236}">
                <a16:creationId xmlns:a16="http://schemas.microsoft.com/office/drawing/2014/main" id="{B5E28A6A-FFED-E2E7-3156-66A1669B5871}"/>
              </a:ext>
            </a:extLst>
          </p:cNvPr>
          <p:cNvSpPr txBox="1"/>
          <p:nvPr/>
        </p:nvSpPr>
        <p:spPr>
          <a:xfrm>
            <a:off x="302004" y="1341939"/>
            <a:ext cx="6375633" cy="4985980"/>
          </a:xfrm>
          <a:prstGeom prst="rect">
            <a:avLst/>
          </a:prstGeom>
          <a:noFill/>
        </p:spPr>
        <p:txBody>
          <a:bodyPr wrap="square" rtlCol="0">
            <a:spAutoFit/>
          </a:bodyPr>
          <a:lstStyle/>
          <a:p>
            <a:r>
              <a:rPr lang="pl-PL" dirty="0"/>
              <a:t>W głównym panelu sterującym mamy aktualny status kosiarki. Aktualny harmonogram obowiązujący danego dnia. Podstawowe komendy:</a:t>
            </a:r>
          </a:p>
          <a:p>
            <a:endParaRPr lang="pl-PL" sz="1600" dirty="0"/>
          </a:p>
          <a:p>
            <a:pPr marL="285750" indent="-285750">
              <a:buFont typeface="Arial" panose="020B0604020202020204" pitchFamily="34" charset="0"/>
              <a:buChar char="•"/>
            </a:pPr>
            <a:r>
              <a:rPr lang="pl-PL" sz="1600" dirty="0"/>
              <a:t>Powrót : Maszyna znajdując się w obszarze roboczym , zjedzie do stacji ładującej rozpocznie ładowanie. </a:t>
            </a:r>
          </a:p>
          <a:p>
            <a:pPr marL="285750" indent="-285750">
              <a:buFont typeface="Arial" panose="020B0604020202020204" pitchFamily="34" charset="0"/>
              <a:buChar char="•"/>
            </a:pPr>
            <a:r>
              <a:rPr lang="pl-PL" sz="1600" dirty="0"/>
              <a:t>Praca: Zatrzymana maszyna , wyruszy na       obszar roboczy i rozpocznie koszenie.</a:t>
            </a:r>
          </a:p>
          <a:p>
            <a:pPr marL="285750" indent="-285750">
              <a:buFont typeface="Arial" panose="020B0604020202020204" pitchFamily="34" charset="0"/>
              <a:buChar char="•"/>
            </a:pPr>
            <a:r>
              <a:rPr lang="pl-PL" sz="1600" dirty="0"/>
              <a:t>Brzeg : maszyna najedzie na kabel ograniczający i rozpocznie koszenie krawędzi , nad przewodem ograniczającym.</a:t>
            </a:r>
          </a:p>
          <a:p>
            <a:pPr marL="285750" indent="-285750">
              <a:buFont typeface="Arial" panose="020B0604020202020204" pitchFamily="34" charset="0"/>
              <a:buChar char="•"/>
            </a:pPr>
            <a:r>
              <a:rPr lang="pl-PL" sz="1600" dirty="0"/>
              <a:t>Zatrzymanie: Maszyna zostanie zatrzymana podczas pracy w obszarze roboczym. (Maszyna nie wznowi automatycznie cyklu pracy , trzeba wydać komendę praca aby wznowić koszenie , lub powrót aby maszyna wróciła do stacji ładującej.)</a:t>
            </a:r>
          </a:p>
          <a:p>
            <a:pPr marL="285750" indent="-285750">
              <a:buFont typeface="Arial" panose="020B0604020202020204" pitchFamily="34" charset="0"/>
              <a:buChar char="•"/>
            </a:pPr>
            <a:endParaRPr lang="pl-PL" dirty="0"/>
          </a:p>
          <a:p>
            <a:pPr marL="285750" indent="-285750">
              <a:buFont typeface="Arial" panose="020B0604020202020204" pitchFamily="34" charset="0"/>
              <a:buChar char="•"/>
            </a:pPr>
            <a:endParaRPr lang="pl-PL" dirty="0"/>
          </a:p>
          <a:p>
            <a:r>
              <a:rPr lang="pl-PL" sz="1600" dirty="0"/>
              <a:t>    Na samym dole możemy przechodzić przesuwając ekran pomiędzy :</a:t>
            </a:r>
          </a:p>
          <a:p>
            <a:r>
              <a:rPr lang="pl-PL" sz="1600" dirty="0"/>
              <a:t> </a:t>
            </a:r>
            <a:r>
              <a:rPr lang="pl-PL" dirty="0"/>
              <a:t>Strona główna , Harmonogramem, Mapa a Ustawieniami</a:t>
            </a:r>
          </a:p>
          <a:p>
            <a:endParaRPr lang="pl-PL" dirty="0"/>
          </a:p>
        </p:txBody>
      </p:sp>
      <p:pic>
        <p:nvPicPr>
          <p:cNvPr id="5" name="Obraz 4">
            <a:extLst>
              <a:ext uri="{FF2B5EF4-FFF2-40B4-BE49-F238E27FC236}">
                <a16:creationId xmlns:a16="http://schemas.microsoft.com/office/drawing/2014/main" id="{D1F972E4-0BB3-661E-E48C-F10C5437E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192" y="998086"/>
            <a:ext cx="2462764" cy="5329674"/>
          </a:xfrm>
          <a:prstGeom prst="rect">
            <a:avLst/>
          </a:prstGeom>
        </p:spPr>
      </p:pic>
      <p:pic>
        <p:nvPicPr>
          <p:cNvPr id="6" name="Obraz 5">
            <a:extLst>
              <a:ext uri="{FF2B5EF4-FFF2-40B4-BE49-F238E27FC236}">
                <a16:creationId xmlns:a16="http://schemas.microsoft.com/office/drawing/2014/main" id="{87C8E6FC-74BF-8FCA-80F9-8A5943578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1026" y="998085"/>
            <a:ext cx="2462764" cy="5329674"/>
          </a:xfrm>
          <a:prstGeom prst="rect">
            <a:avLst/>
          </a:prstGeom>
        </p:spPr>
      </p:pic>
    </p:spTree>
    <p:extLst>
      <p:ext uri="{BB962C8B-B14F-4D97-AF65-F5344CB8AC3E}">
        <p14:creationId xmlns:p14="http://schemas.microsoft.com/office/powerpoint/2010/main" val="2543021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Harmonogram koszenia</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5" name="Obraz 4">
            <a:extLst>
              <a:ext uri="{FF2B5EF4-FFF2-40B4-BE49-F238E27FC236}">
                <a16:creationId xmlns:a16="http://schemas.microsoft.com/office/drawing/2014/main" id="{8E76F7F9-F052-7E16-FABC-257C1EA7E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910" y="1426124"/>
            <a:ext cx="2219256" cy="480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Obraz 7">
            <a:extLst>
              <a:ext uri="{FF2B5EF4-FFF2-40B4-BE49-F238E27FC236}">
                <a16:creationId xmlns:a16="http://schemas.microsoft.com/office/drawing/2014/main" id="{3898BF44-25CB-90F4-42BF-58FF67761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993" y="1426125"/>
            <a:ext cx="2219256" cy="480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pole tekstowe 12">
            <a:extLst>
              <a:ext uri="{FF2B5EF4-FFF2-40B4-BE49-F238E27FC236}">
                <a16:creationId xmlns:a16="http://schemas.microsoft.com/office/drawing/2014/main" id="{D894259D-EF0A-80D4-748A-E76603061222}"/>
              </a:ext>
            </a:extLst>
          </p:cNvPr>
          <p:cNvSpPr txBox="1"/>
          <p:nvPr/>
        </p:nvSpPr>
        <p:spPr>
          <a:xfrm>
            <a:off x="518210" y="1845578"/>
            <a:ext cx="4035104" cy="3570208"/>
          </a:xfrm>
          <a:prstGeom prst="rect">
            <a:avLst/>
          </a:prstGeom>
          <a:noFill/>
        </p:spPr>
        <p:txBody>
          <a:bodyPr wrap="square" rtlCol="0">
            <a:spAutoFit/>
          </a:bodyPr>
          <a:lstStyle/>
          <a:p>
            <a:r>
              <a:rPr lang="pl-PL" sz="1600" dirty="0"/>
              <a:t>W zakładce harmonogram widzimy pomarańczowe suwaki określające czas pracy maszyny danego dnia tygodnia. </a:t>
            </a:r>
          </a:p>
          <a:p>
            <a:endParaRPr lang="pl-PL" sz="1600" dirty="0"/>
          </a:p>
          <a:p>
            <a:r>
              <a:rPr lang="pl-PL" sz="1600" dirty="0"/>
              <a:t>Edycja harmonogramu odbywa się za pomocą dyskietki, po naciśnięciu odblokowujemy Ustawienia czasu pracy.</a:t>
            </a:r>
          </a:p>
          <a:p>
            <a:endParaRPr lang="pl-PL" sz="1600" dirty="0"/>
          </a:p>
          <a:p>
            <a:endParaRPr lang="pl-PL" sz="1600" dirty="0"/>
          </a:p>
          <a:p>
            <a:r>
              <a:rPr lang="pl-PL" sz="1600" dirty="0"/>
              <a:t>Nad suwakami widzimy pola Brzeg, czyli dni w których robot przed rozpoczęciem pierwszego cyklu , wyjedzie od koszenia krawędzi nad przewodem ograniczającym.</a:t>
            </a:r>
          </a:p>
          <a:p>
            <a:pPr marL="285750" indent="-285750">
              <a:buFont typeface="Arial" panose="020B0604020202020204" pitchFamily="34" charset="0"/>
              <a:buChar char="•"/>
            </a:pPr>
            <a:endParaRPr lang="pl-PL" dirty="0"/>
          </a:p>
        </p:txBody>
      </p:sp>
    </p:spTree>
    <p:extLst>
      <p:ext uri="{BB962C8B-B14F-4D97-AF65-F5344CB8AC3E}">
        <p14:creationId xmlns:p14="http://schemas.microsoft.com/office/powerpoint/2010/main" val="256563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Harmonogram koszenia cz.2</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12" name="Obraz 11">
            <a:extLst>
              <a:ext uri="{FF2B5EF4-FFF2-40B4-BE49-F238E27FC236}">
                <a16:creationId xmlns:a16="http://schemas.microsoft.com/office/drawing/2014/main" id="{877F4C95-F5CA-CB24-EC60-563542978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182" y="1442903"/>
            <a:ext cx="2219256" cy="480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pole tekstowe 12">
            <a:extLst>
              <a:ext uri="{FF2B5EF4-FFF2-40B4-BE49-F238E27FC236}">
                <a16:creationId xmlns:a16="http://schemas.microsoft.com/office/drawing/2014/main" id="{D894259D-EF0A-80D4-748A-E76603061222}"/>
              </a:ext>
            </a:extLst>
          </p:cNvPr>
          <p:cNvSpPr txBox="1"/>
          <p:nvPr/>
        </p:nvSpPr>
        <p:spPr>
          <a:xfrm>
            <a:off x="276837" y="1551963"/>
            <a:ext cx="4035104" cy="4062651"/>
          </a:xfrm>
          <a:prstGeom prst="rect">
            <a:avLst/>
          </a:prstGeom>
          <a:noFill/>
        </p:spPr>
        <p:txBody>
          <a:bodyPr wrap="square" rtlCol="0">
            <a:spAutoFit/>
          </a:bodyPr>
          <a:lstStyle/>
          <a:p>
            <a:endParaRPr lang="pl-PL" sz="1600" dirty="0"/>
          </a:p>
          <a:p>
            <a:endParaRPr lang="pl-PL" sz="1600" dirty="0"/>
          </a:p>
          <a:p>
            <a:r>
              <a:rPr lang="pl-PL" sz="1600" dirty="0"/>
              <a:t>Po kliknięciu w dany dzień tygodnia , ustawiamy czas rozpoczęcia i czas zakończenia pracy maszyny danego dnia.(W platformie L możemy ustawić dwa cykle pracy). </a:t>
            </a:r>
          </a:p>
          <a:p>
            <a:endParaRPr lang="pl-PL" sz="1600" dirty="0"/>
          </a:p>
          <a:p>
            <a:r>
              <a:rPr lang="pl-PL" sz="1600" dirty="0"/>
              <a:t>Automatyczny harmonogram , zaznaczając ta opcje ustawiamy maszynie jedynie czas rozpoczęcia koszenia danego dnia i maszyna sama dostosowuje harmonogram do obszaru roboczego na podstawie mapy którą robot tworzy po rozpoznaniu trawnika .</a:t>
            </a:r>
          </a:p>
          <a:p>
            <a:endParaRPr lang="pl-PL" sz="1600" dirty="0"/>
          </a:p>
          <a:p>
            <a:r>
              <a:rPr lang="pl-PL" sz="1600" dirty="0"/>
              <a:t>Na koniec zapisujemy dane dyskietką. </a:t>
            </a:r>
          </a:p>
          <a:p>
            <a:pPr marL="285750" indent="-285750">
              <a:buFont typeface="Arial" panose="020B0604020202020204" pitchFamily="34" charset="0"/>
              <a:buChar char="•"/>
            </a:pPr>
            <a:endParaRPr lang="pl-PL" dirty="0"/>
          </a:p>
        </p:txBody>
      </p:sp>
      <p:pic>
        <p:nvPicPr>
          <p:cNvPr id="6" name="Obraz 5">
            <a:extLst>
              <a:ext uri="{FF2B5EF4-FFF2-40B4-BE49-F238E27FC236}">
                <a16:creationId xmlns:a16="http://schemas.microsoft.com/office/drawing/2014/main" id="{7DE42924-C20A-F13F-CD9D-E4B1E21A5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1679" y="1442903"/>
            <a:ext cx="2219256" cy="480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az 8">
            <a:extLst>
              <a:ext uri="{FF2B5EF4-FFF2-40B4-BE49-F238E27FC236}">
                <a16:creationId xmlns:a16="http://schemas.microsoft.com/office/drawing/2014/main" id="{09BA3346-0D3C-F9B1-72E1-054C5FF9BE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0070" y="1442903"/>
            <a:ext cx="2219255" cy="4802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12867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Mapa</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sp>
        <p:nvSpPr>
          <p:cNvPr id="13" name="pole tekstowe 12">
            <a:extLst>
              <a:ext uri="{FF2B5EF4-FFF2-40B4-BE49-F238E27FC236}">
                <a16:creationId xmlns:a16="http://schemas.microsoft.com/office/drawing/2014/main" id="{D894259D-EF0A-80D4-748A-E76603061222}"/>
              </a:ext>
            </a:extLst>
          </p:cNvPr>
          <p:cNvSpPr txBox="1"/>
          <p:nvPr/>
        </p:nvSpPr>
        <p:spPr>
          <a:xfrm>
            <a:off x="419451" y="1662705"/>
            <a:ext cx="4924336" cy="5539978"/>
          </a:xfrm>
          <a:prstGeom prst="rect">
            <a:avLst/>
          </a:prstGeom>
          <a:noFill/>
        </p:spPr>
        <p:txBody>
          <a:bodyPr wrap="square" rtlCol="0">
            <a:spAutoFit/>
          </a:bodyPr>
          <a:lstStyle/>
          <a:p>
            <a:endParaRPr lang="pl-PL" sz="1600" dirty="0"/>
          </a:p>
          <a:p>
            <a:r>
              <a:rPr lang="pl-PL" sz="1600" dirty="0"/>
              <a:t>Po zainstalowaniu maszyny na ogrodzie nie mamy utworzonej mapy . </a:t>
            </a:r>
          </a:p>
          <a:p>
            <a:endParaRPr lang="pl-PL" sz="1600" dirty="0"/>
          </a:p>
          <a:p>
            <a:r>
              <a:rPr lang="pl-PL" sz="1600" dirty="0"/>
              <a:t>Kosiarka podczas cięcia krawędzi nad przewodem ograniczającym narysuje w aplikacji linie graniczną przedstawiającą aktualny obszar koszenia w którym pracuje maszyna.</a:t>
            </a:r>
          </a:p>
          <a:p>
            <a:endParaRPr lang="pl-PL" sz="1600" dirty="0"/>
          </a:p>
          <a:p>
            <a:r>
              <a:rPr lang="pl-PL" sz="1600" dirty="0"/>
              <a:t>Jest na nim zaznaczona stacja        , punkty początkowe       jeśli są aktywne , oraz obwód pola pracy zaznaczony zieloną linią       .</a:t>
            </a:r>
          </a:p>
          <a:p>
            <a:endParaRPr lang="pl-PL" sz="1600" dirty="0"/>
          </a:p>
          <a:p>
            <a:r>
              <a:rPr lang="pl-PL" sz="1600" dirty="0"/>
              <a:t>Funkcja Mapy jest przydatna podczas ustalani punktów początkowych , można je dodawać i przemieszczać po mapie w dowolne miejsce bez konieczności podawania odległości od stacji. </a:t>
            </a:r>
          </a:p>
          <a:p>
            <a:endParaRPr lang="pl-PL" sz="1600" dirty="0"/>
          </a:p>
          <a:p>
            <a:r>
              <a:rPr lang="pl-PL" sz="1600" dirty="0"/>
              <a:t>Mapa będzie wspomagała koszenia robota.</a:t>
            </a:r>
          </a:p>
          <a:p>
            <a:endParaRPr lang="pl-PL" sz="1600" dirty="0"/>
          </a:p>
          <a:p>
            <a:endParaRPr lang="pl-PL" sz="1600" dirty="0"/>
          </a:p>
          <a:p>
            <a:pPr marL="285750" indent="-285750">
              <a:buFont typeface="Arial" panose="020B0604020202020204" pitchFamily="34" charset="0"/>
              <a:buChar char="•"/>
            </a:pPr>
            <a:endParaRPr lang="pl-PL" dirty="0"/>
          </a:p>
        </p:txBody>
      </p:sp>
      <p:pic>
        <p:nvPicPr>
          <p:cNvPr id="5" name="Obraz 4">
            <a:extLst>
              <a:ext uri="{FF2B5EF4-FFF2-40B4-BE49-F238E27FC236}">
                <a16:creationId xmlns:a16="http://schemas.microsoft.com/office/drawing/2014/main" id="{3462D9DE-5FA4-7AF0-04E7-732485EF1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171" y="895188"/>
            <a:ext cx="2586608" cy="5597685"/>
          </a:xfrm>
          <a:prstGeom prst="rect">
            <a:avLst/>
          </a:prstGeom>
        </p:spPr>
      </p:pic>
      <p:pic>
        <p:nvPicPr>
          <p:cNvPr id="8" name="Obraz 7">
            <a:extLst>
              <a:ext uri="{FF2B5EF4-FFF2-40B4-BE49-F238E27FC236}">
                <a16:creationId xmlns:a16="http://schemas.microsoft.com/office/drawing/2014/main" id="{A7EE3638-A528-2F0C-ABD1-9922F71714F9}"/>
              </a:ext>
            </a:extLst>
          </p:cNvPr>
          <p:cNvPicPr>
            <a:picLocks noChangeAspect="1"/>
          </p:cNvPicPr>
          <p:nvPr/>
        </p:nvPicPr>
        <p:blipFill>
          <a:blip r:embed="rId4"/>
          <a:stretch>
            <a:fillRect/>
          </a:stretch>
        </p:blipFill>
        <p:spPr>
          <a:xfrm>
            <a:off x="3024608" y="3887711"/>
            <a:ext cx="214835" cy="239624"/>
          </a:xfrm>
          <a:prstGeom prst="rect">
            <a:avLst/>
          </a:prstGeom>
        </p:spPr>
      </p:pic>
      <p:pic>
        <p:nvPicPr>
          <p:cNvPr id="11" name="Obraz 10">
            <a:extLst>
              <a:ext uri="{FF2B5EF4-FFF2-40B4-BE49-F238E27FC236}">
                <a16:creationId xmlns:a16="http://schemas.microsoft.com/office/drawing/2014/main" id="{2A0625C8-272B-99DA-3A60-C3386F2E66EF}"/>
              </a:ext>
            </a:extLst>
          </p:cNvPr>
          <p:cNvPicPr>
            <a:picLocks noChangeAspect="1"/>
          </p:cNvPicPr>
          <p:nvPr/>
        </p:nvPicPr>
        <p:blipFill>
          <a:blip r:embed="rId5"/>
          <a:stretch>
            <a:fillRect/>
          </a:stretch>
        </p:blipFill>
        <p:spPr>
          <a:xfrm>
            <a:off x="5043286" y="3899642"/>
            <a:ext cx="240001" cy="227693"/>
          </a:xfrm>
          <a:prstGeom prst="rect">
            <a:avLst/>
          </a:prstGeom>
        </p:spPr>
      </p:pic>
      <p:pic>
        <p:nvPicPr>
          <p:cNvPr id="15" name="Obraz 14">
            <a:extLst>
              <a:ext uri="{FF2B5EF4-FFF2-40B4-BE49-F238E27FC236}">
                <a16:creationId xmlns:a16="http://schemas.microsoft.com/office/drawing/2014/main" id="{F8A78FF9-CD23-A5F4-543A-ABD3209FBF9F}"/>
              </a:ext>
            </a:extLst>
          </p:cNvPr>
          <p:cNvPicPr>
            <a:picLocks noChangeAspect="1"/>
          </p:cNvPicPr>
          <p:nvPr/>
        </p:nvPicPr>
        <p:blipFill>
          <a:blip r:embed="rId6"/>
          <a:stretch>
            <a:fillRect/>
          </a:stretch>
        </p:blipFill>
        <p:spPr>
          <a:xfrm flipH="1">
            <a:off x="1561472" y="4494698"/>
            <a:ext cx="184210" cy="66986"/>
          </a:xfrm>
          <a:prstGeom prst="rect">
            <a:avLst/>
          </a:prstGeom>
        </p:spPr>
      </p:pic>
      <p:pic>
        <p:nvPicPr>
          <p:cNvPr id="6" name="Obraz 5">
            <a:extLst>
              <a:ext uri="{FF2B5EF4-FFF2-40B4-BE49-F238E27FC236}">
                <a16:creationId xmlns:a16="http://schemas.microsoft.com/office/drawing/2014/main" id="{BEE3F1F1-52AE-946F-8F76-471E186417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4604" y="895188"/>
            <a:ext cx="2586608" cy="5597686"/>
          </a:xfrm>
          <a:prstGeom prst="rect">
            <a:avLst/>
          </a:prstGeom>
        </p:spPr>
      </p:pic>
    </p:spTree>
    <p:extLst>
      <p:ext uri="{BB962C8B-B14F-4D97-AF65-F5344CB8AC3E}">
        <p14:creationId xmlns:p14="http://schemas.microsoft.com/office/powerpoint/2010/main" val="4123270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Mapa</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sp>
        <p:nvSpPr>
          <p:cNvPr id="13" name="pole tekstowe 12">
            <a:extLst>
              <a:ext uri="{FF2B5EF4-FFF2-40B4-BE49-F238E27FC236}">
                <a16:creationId xmlns:a16="http://schemas.microsoft.com/office/drawing/2014/main" id="{D894259D-EF0A-80D4-748A-E76603061222}"/>
              </a:ext>
            </a:extLst>
          </p:cNvPr>
          <p:cNvSpPr txBox="1"/>
          <p:nvPr/>
        </p:nvSpPr>
        <p:spPr>
          <a:xfrm>
            <a:off x="419451" y="1662705"/>
            <a:ext cx="4588778" cy="4555093"/>
          </a:xfrm>
          <a:prstGeom prst="rect">
            <a:avLst/>
          </a:prstGeom>
          <a:noFill/>
        </p:spPr>
        <p:txBody>
          <a:bodyPr wrap="square" rtlCol="0">
            <a:spAutoFit/>
          </a:bodyPr>
          <a:lstStyle/>
          <a:p>
            <a:endParaRPr lang="pl-PL" sz="1600" dirty="0"/>
          </a:p>
          <a:p>
            <a:r>
              <a:rPr lang="pl-PL" sz="1600" dirty="0"/>
              <a:t>Funkcja Mapy jest przydatna podczas ustalania punktów początkowych . Po włączeniu funkcji w zakładce ustawienia , na mapce pojawią się 4 punkty startowe . Można modyfikować ich położenie na mapie w dowolne miejsce bez konieczności podawania odległości od stacji. </a:t>
            </a:r>
          </a:p>
          <a:p>
            <a:endParaRPr lang="pl-PL" sz="1600" dirty="0"/>
          </a:p>
          <a:p>
            <a:r>
              <a:rPr lang="pl-PL" sz="1600" dirty="0"/>
              <a:t>Obszar cięcia podawany w m2 jest obliczany na podstawie pracy robota a następnie można dzięki temu ustawić automatyczny czas pracy robota na zainstalowanym ogrodzie</a:t>
            </a:r>
          </a:p>
          <a:p>
            <a:endParaRPr lang="pl-PL" sz="1600" dirty="0"/>
          </a:p>
          <a:p>
            <a:r>
              <a:rPr lang="pl-PL" sz="1600" dirty="0"/>
              <a:t>Mapa podczas pracy robota w obszarze roboczym będzie optymalizowana.</a:t>
            </a:r>
          </a:p>
          <a:p>
            <a:endParaRPr lang="pl-PL" sz="1600" dirty="0"/>
          </a:p>
          <a:p>
            <a:endParaRPr lang="pl-PL" sz="1600" dirty="0"/>
          </a:p>
          <a:p>
            <a:pPr marL="285750" indent="-285750">
              <a:buFont typeface="Arial" panose="020B0604020202020204" pitchFamily="34" charset="0"/>
              <a:buChar char="•"/>
            </a:pPr>
            <a:endParaRPr lang="pl-PL" dirty="0"/>
          </a:p>
        </p:txBody>
      </p:sp>
      <p:pic>
        <p:nvPicPr>
          <p:cNvPr id="7" name="Obraz 6">
            <a:extLst>
              <a:ext uri="{FF2B5EF4-FFF2-40B4-BE49-F238E27FC236}">
                <a16:creationId xmlns:a16="http://schemas.microsoft.com/office/drawing/2014/main" id="{4CFEFED9-B26A-E5C4-19AD-B1B0E1664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790" y="1038371"/>
            <a:ext cx="2441639" cy="5283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Obraz 9">
            <a:extLst>
              <a:ext uri="{FF2B5EF4-FFF2-40B4-BE49-F238E27FC236}">
                <a16:creationId xmlns:a16="http://schemas.microsoft.com/office/drawing/2014/main" id="{5505396F-CBFD-FA3C-C65B-773D91012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557" y="1071864"/>
            <a:ext cx="2443062" cy="5287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8806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Ustawienia urządzenia</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6" name="Obraz 5">
            <a:extLst>
              <a:ext uri="{FF2B5EF4-FFF2-40B4-BE49-F238E27FC236}">
                <a16:creationId xmlns:a16="http://schemas.microsoft.com/office/drawing/2014/main" id="{7DA5E7C7-EF1C-4679-8950-6217A325B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571" y="1038371"/>
            <a:ext cx="2571595" cy="5565196"/>
          </a:xfrm>
          <a:prstGeom prst="rect">
            <a:avLst/>
          </a:prstGeom>
        </p:spPr>
      </p:pic>
      <p:sp>
        <p:nvSpPr>
          <p:cNvPr id="7" name="pole tekstowe 6">
            <a:extLst>
              <a:ext uri="{FF2B5EF4-FFF2-40B4-BE49-F238E27FC236}">
                <a16:creationId xmlns:a16="http://schemas.microsoft.com/office/drawing/2014/main" id="{C9DD5D13-3933-2933-5346-B37CD99989E3}"/>
              </a:ext>
            </a:extLst>
          </p:cNvPr>
          <p:cNvSpPr txBox="1"/>
          <p:nvPr/>
        </p:nvSpPr>
        <p:spPr>
          <a:xfrm>
            <a:off x="578840" y="1795244"/>
            <a:ext cx="4630723" cy="3108543"/>
          </a:xfrm>
          <a:prstGeom prst="rect">
            <a:avLst/>
          </a:prstGeom>
          <a:noFill/>
        </p:spPr>
        <p:txBody>
          <a:bodyPr wrap="square" rtlCol="0">
            <a:spAutoFit/>
          </a:bodyPr>
          <a:lstStyle/>
          <a:p>
            <a:r>
              <a:rPr lang="pl-PL" dirty="0"/>
              <a:t>W ustawieniach urządzenia :</a:t>
            </a:r>
          </a:p>
          <a:p>
            <a:endParaRPr lang="pl-PL" dirty="0"/>
          </a:p>
          <a:p>
            <a:pPr marL="285750" indent="-285750">
              <a:buFont typeface="Arial" panose="020B0604020202020204" pitchFamily="34" charset="0"/>
              <a:buChar char="•"/>
            </a:pPr>
            <a:r>
              <a:rPr lang="pl-PL" sz="1600" dirty="0"/>
              <a:t>Parametry urządzenia ( nazwę robota ,nr. seryjny )</a:t>
            </a:r>
          </a:p>
          <a:p>
            <a:pPr marL="285750" indent="-285750">
              <a:buFont typeface="Arial" panose="020B0604020202020204" pitchFamily="34" charset="0"/>
              <a:buChar char="•"/>
            </a:pPr>
            <a:r>
              <a:rPr lang="pl-PL" sz="1600" dirty="0"/>
              <a:t>Punkty początkowe </a:t>
            </a:r>
          </a:p>
          <a:p>
            <a:pPr marL="285750" indent="-285750">
              <a:buFont typeface="Arial" panose="020B0604020202020204" pitchFamily="34" charset="0"/>
              <a:buChar char="•"/>
            </a:pPr>
            <a:r>
              <a:rPr lang="pl-PL" sz="1600" dirty="0"/>
              <a:t>Opóźnienie po deszczu</a:t>
            </a:r>
          </a:p>
          <a:p>
            <a:pPr marL="285750" indent="-285750">
              <a:buFont typeface="Arial" panose="020B0604020202020204" pitchFamily="34" charset="0"/>
              <a:buChar char="•"/>
            </a:pPr>
            <a:r>
              <a:rPr lang="pl-PL" sz="1600" dirty="0"/>
              <a:t>Ustawienie Wi-Fi</a:t>
            </a:r>
          </a:p>
          <a:p>
            <a:pPr marL="285750" indent="-285750">
              <a:buFont typeface="Arial" panose="020B0604020202020204" pitchFamily="34" charset="0"/>
              <a:buChar char="•"/>
            </a:pPr>
            <a:r>
              <a:rPr lang="pl-PL" sz="1600" dirty="0">
                <a:solidFill>
                  <a:srgbClr val="00B0F0"/>
                </a:solidFill>
              </a:rPr>
              <a:t>Ustawienia ultradźwięków</a:t>
            </a:r>
          </a:p>
          <a:p>
            <a:pPr marL="285750" indent="-285750">
              <a:buFont typeface="Arial" panose="020B0604020202020204" pitchFamily="34" charset="0"/>
              <a:buChar char="•"/>
            </a:pPr>
            <a:r>
              <a:rPr lang="pl-PL" sz="1600" dirty="0">
                <a:solidFill>
                  <a:srgbClr val="00B0F0"/>
                </a:solidFill>
              </a:rPr>
              <a:t>Ustawienia reflektorów</a:t>
            </a:r>
          </a:p>
          <a:p>
            <a:pPr marL="285750" indent="-285750">
              <a:buFont typeface="Arial" panose="020B0604020202020204" pitchFamily="34" charset="0"/>
              <a:buChar char="•"/>
            </a:pPr>
            <a:r>
              <a:rPr lang="pl-PL" sz="1600" dirty="0"/>
              <a:t>Kalibracja czasu</a:t>
            </a:r>
          </a:p>
          <a:p>
            <a:pPr marL="285750" indent="-285750">
              <a:buFont typeface="Arial" panose="020B0604020202020204" pitchFamily="34" charset="0"/>
              <a:buChar char="•"/>
            </a:pPr>
            <a:r>
              <a:rPr lang="pl-PL" sz="1600" dirty="0"/>
              <a:t>Aktualizacja </a:t>
            </a:r>
            <a:r>
              <a:rPr lang="pl-PL" sz="1600" dirty="0" err="1"/>
              <a:t>firmware</a:t>
            </a:r>
            <a:endParaRPr lang="pl-PL" sz="1600" dirty="0"/>
          </a:p>
          <a:p>
            <a:pPr marL="285750" indent="-285750">
              <a:buFont typeface="Arial" panose="020B0604020202020204" pitchFamily="34" charset="0"/>
              <a:buChar char="•"/>
            </a:pPr>
            <a:endParaRPr lang="pl-PL" sz="1600" dirty="0"/>
          </a:p>
          <a:p>
            <a:r>
              <a:rPr lang="pl-PL" sz="1600" dirty="0"/>
              <a:t>Usuń urządzenie z aplikacji telefonu.</a:t>
            </a:r>
          </a:p>
        </p:txBody>
      </p:sp>
      <p:pic>
        <p:nvPicPr>
          <p:cNvPr id="5" name="Obraz 4">
            <a:extLst>
              <a:ext uri="{FF2B5EF4-FFF2-40B4-BE49-F238E27FC236}">
                <a16:creationId xmlns:a16="http://schemas.microsoft.com/office/drawing/2014/main" id="{274322A7-8757-9C92-2EA3-39E9F9AF6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839" y="1038371"/>
            <a:ext cx="2571595" cy="5565195"/>
          </a:xfrm>
          <a:prstGeom prst="rect">
            <a:avLst/>
          </a:prstGeom>
        </p:spPr>
      </p:pic>
      <p:sp>
        <p:nvSpPr>
          <p:cNvPr id="8" name="Nawias klamrowy zamykający 7">
            <a:extLst>
              <a:ext uri="{FF2B5EF4-FFF2-40B4-BE49-F238E27FC236}">
                <a16:creationId xmlns:a16="http://schemas.microsoft.com/office/drawing/2014/main" id="{568A9DB1-0DD3-9AE9-D909-83CC34BAD5A5}"/>
              </a:ext>
            </a:extLst>
          </p:cNvPr>
          <p:cNvSpPr/>
          <p:nvPr/>
        </p:nvSpPr>
        <p:spPr>
          <a:xfrm>
            <a:off x="3313651" y="3432977"/>
            <a:ext cx="318782" cy="387991"/>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9" name="pole tekstowe 8">
            <a:extLst>
              <a:ext uri="{FF2B5EF4-FFF2-40B4-BE49-F238E27FC236}">
                <a16:creationId xmlns:a16="http://schemas.microsoft.com/office/drawing/2014/main" id="{7D8D0E3F-DB92-6E1A-3C7A-948D7EF09ED7}"/>
              </a:ext>
            </a:extLst>
          </p:cNvPr>
          <p:cNvSpPr txBox="1"/>
          <p:nvPr/>
        </p:nvSpPr>
        <p:spPr>
          <a:xfrm>
            <a:off x="3632433" y="3442306"/>
            <a:ext cx="2298583" cy="369332"/>
          </a:xfrm>
          <a:prstGeom prst="rect">
            <a:avLst/>
          </a:prstGeom>
          <a:noFill/>
        </p:spPr>
        <p:txBody>
          <a:bodyPr wrap="square" rtlCol="0">
            <a:spAutoFit/>
          </a:bodyPr>
          <a:lstStyle/>
          <a:p>
            <a:r>
              <a:rPr lang="pl-PL" b="1" dirty="0">
                <a:solidFill>
                  <a:srgbClr val="00B0F0"/>
                </a:solidFill>
              </a:rPr>
              <a:t>Tylko platforma L</a:t>
            </a:r>
          </a:p>
        </p:txBody>
      </p:sp>
      <p:sp>
        <p:nvSpPr>
          <p:cNvPr id="10" name="Prostokąt 9">
            <a:extLst>
              <a:ext uri="{FF2B5EF4-FFF2-40B4-BE49-F238E27FC236}">
                <a16:creationId xmlns:a16="http://schemas.microsoft.com/office/drawing/2014/main" id="{3D2D68C0-31E9-9841-8F1C-AE7806839838}"/>
              </a:ext>
            </a:extLst>
          </p:cNvPr>
          <p:cNvSpPr/>
          <p:nvPr/>
        </p:nvSpPr>
        <p:spPr>
          <a:xfrm>
            <a:off x="8855839" y="3028426"/>
            <a:ext cx="2571595" cy="64595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03368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Punkty początkowe</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5" name="Obraz 4">
            <a:extLst>
              <a:ext uri="{FF2B5EF4-FFF2-40B4-BE49-F238E27FC236}">
                <a16:creationId xmlns:a16="http://schemas.microsoft.com/office/drawing/2014/main" id="{375A11B4-FEB1-E121-975F-E52B544BA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1112" y="1038371"/>
            <a:ext cx="2579984" cy="5583351"/>
          </a:xfrm>
          <a:prstGeom prst="rect">
            <a:avLst/>
          </a:prstGeom>
        </p:spPr>
      </p:pic>
      <p:sp>
        <p:nvSpPr>
          <p:cNvPr id="8" name="pole tekstowe 7">
            <a:extLst>
              <a:ext uri="{FF2B5EF4-FFF2-40B4-BE49-F238E27FC236}">
                <a16:creationId xmlns:a16="http://schemas.microsoft.com/office/drawing/2014/main" id="{B02C0624-EB64-EC41-1395-2D3E5A8251D5}"/>
              </a:ext>
            </a:extLst>
          </p:cNvPr>
          <p:cNvSpPr txBox="1"/>
          <p:nvPr/>
        </p:nvSpPr>
        <p:spPr>
          <a:xfrm>
            <a:off x="518210" y="1383221"/>
            <a:ext cx="5807089" cy="5109091"/>
          </a:xfrm>
          <a:prstGeom prst="rect">
            <a:avLst/>
          </a:prstGeom>
          <a:noFill/>
        </p:spPr>
        <p:txBody>
          <a:bodyPr wrap="square" rtlCol="0">
            <a:spAutoFit/>
          </a:bodyPr>
          <a:lstStyle/>
          <a:p>
            <a:r>
              <a:rPr lang="pl-PL" dirty="0"/>
              <a:t>Punkty początkowe są to miejsca do których kosiarka automatyczna dojeżdża po przewodzie ograniczającym od stacji ładującej i w tym punkcie maszyna zjeżdża w głąb trawnika rozpoczynając koszenie.</a:t>
            </a:r>
          </a:p>
          <a:p>
            <a:endParaRPr lang="pl-PL" dirty="0"/>
          </a:p>
          <a:p>
            <a:r>
              <a:rPr lang="pl-PL" dirty="0"/>
              <a:t>Aby uruchomić ta funkcję w kosiarce , zaznaczamy WŁĄCZ.</a:t>
            </a:r>
          </a:p>
          <a:p>
            <a:endParaRPr lang="pl-PL" dirty="0"/>
          </a:p>
          <a:p>
            <a:r>
              <a:rPr lang="pl-PL" dirty="0"/>
              <a:t>Po uruchomieniu funkcji kosiarka wyjeżdża ze stacji ładującej i przejeżdża cały kabel obwodowy licząc długość zamontowanego przewodu ograniczającego. </a:t>
            </a:r>
          </a:p>
          <a:p>
            <a:endParaRPr lang="pl-PL" dirty="0"/>
          </a:p>
          <a:p>
            <a:r>
              <a:rPr lang="pl-PL" dirty="0"/>
              <a:t>Na tej podstawie możemy ustalić 4 punkty startowe , ustalając procentowe wartości odległości od stacji ładującej.</a:t>
            </a:r>
          </a:p>
          <a:p>
            <a:endParaRPr lang="pl-PL" dirty="0"/>
          </a:p>
          <a:p>
            <a:r>
              <a:rPr lang="pl-PL" sz="1600" dirty="0"/>
              <a:t>Przykłady: Cały obwód = 250 m</a:t>
            </a:r>
          </a:p>
          <a:p>
            <a:r>
              <a:rPr lang="pl-PL" sz="1400" dirty="0"/>
              <a:t>Punkt 1       0% = 0 m ze stacji</a:t>
            </a:r>
          </a:p>
          <a:p>
            <a:r>
              <a:rPr lang="pl-PL" sz="1400" dirty="0"/>
              <a:t>Punkt 2    25% = 62,5 m ze stacji</a:t>
            </a:r>
          </a:p>
          <a:p>
            <a:r>
              <a:rPr lang="pl-PL" sz="1400" dirty="0"/>
              <a:t>Punkt 3    50% = 125 m ze stacji</a:t>
            </a:r>
          </a:p>
          <a:p>
            <a:r>
              <a:rPr lang="pl-PL" sz="1400" dirty="0"/>
              <a:t>Punkt 4   75% = 187,5 m ze stacji</a:t>
            </a:r>
          </a:p>
        </p:txBody>
      </p:sp>
      <p:sp>
        <p:nvSpPr>
          <p:cNvPr id="9" name="pole tekstowe 8">
            <a:extLst>
              <a:ext uri="{FF2B5EF4-FFF2-40B4-BE49-F238E27FC236}">
                <a16:creationId xmlns:a16="http://schemas.microsoft.com/office/drawing/2014/main" id="{3B4D1F8B-AFF8-A5AB-1DCD-B290C9BD35F3}"/>
              </a:ext>
            </a:extLst>
          </p:cNvPr>
          <p:cNvSpPr txBox="1"/>
          <p:nvPr/>
        </p:nvSpPr>
        <p:spPr>
          <a:xfrm>
            <a:off x="3598877" y="5243119"/>
            <a:ext cx="2810312" cy="1477328"/>
          </a:xfrm>
          <a:prstGeom prst="rect">
            <a:avLst/>
          </a:prstGeom>
          <a:noFill/>
        </p:spPr>
        <p:txBody>
          <a:bodyPr wrap="square" rtlCol="0">
            <a:spAutoFit/>
          </a:bodyPr>
          <a:lstStyle/>
          <a:p>
            <a:r>
              <a:rPr lang="pl-PL" sz="1600" dirty="0"/>
              <a:t>Przykłady: Cały obwód = 500 m</a:t>
            </a:r>
          </a:p>
          <a:p>
            <a:r>
              <a:rPr lang="pl-PL" sz="1400" dirty="0"/>
              <a:t>Punkt 1       0% = 0 m ze stacji</a:t>
            </a:r>
          </a:p>
          <a:p>
            <a:r>
              <a:rPr lang="pl-PL" sz="1400" dirty="0"/>
              <a:t>Punkt 2    25% = 125 m ze stacji</a:t>
            </a:r>
          </a:p>
          <a:p>
            <a:r>
              <a:rPr lang="pl-PL" sz="1400" dirty="0"/>
              <a:t>Punkt 3    50% = 250 m ze stacji</a:t>
            </a:r>
          </a:p>
          <a:p>
            <a:r>
              <a:rPr lang="pl-PL" sz="1400" dirty="0"/>
              <a:t>Punkt 4   75% = 375 m ze stacji</a:t>
            </a:r>
          </a:p>
          <a:p>
            <a:endParaRPr lang="pl-PL" dirty="0"/>
          </a:p>
        </p:txBody>
      </p:sp>
      <p:pic>
        <p:nvPicPr>
          <p:cNvPr id="11" name="Obraz 10">
            <a:extLst>
              <a:ext uri="{FF2B5EF4-FFF2-40B4-BE49-F238E27FC236}">
                <a16:creationId xmlns:a16="http://schemas.microsoft.com/office/drawing/2014/main" id="{D63B1DED-C2E2-8F1B-00B5-76226934FE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268" y="1038371"/>
            <a:ext cx="2579985" cy="5583352"/>
          </a:xfrm>
          <a:prstGeom prst="rect">
            <a:avLst/>
          </a:prstGeom>
        </p:spPr>
      </p:pic>
      <p:cxnSp>
        <p:nvCxnSpPr>
          <p:cNvPr id="13" name="Łącznik prosty ze strzałką 12">
            <a:extLst>
              <a:ext uri="{FF2B5EF4-FFF2-40B4-BE49-F238E27FC236}">
                <a16:creationId xmlns:a16="http://schemas.microsoft.com/office/drawing/2014/main" id="{7649EAEE-EFDD-7732-77DF-C08638BBBFF8}"/>
              </a:ext>
            </a:extLst>
          </p:cNvPr>
          <p:cNvCxnSpPr>
            <a:cxnSpLocks/>
          </p:cNvCxnSpPr>
          <p:nvPr/>
        </p:nvCxnSpPr>
        <p:spPr>
          <a:xfrm flipV="1">
            <a:off x="8724550" y="2114026"/>
            <a:ext cx="0" cy="511728"/>
          </a:xfrm>
          <a:prstGeom prst="straightConnector1">
            <a:avLst/>
          </a:prstGeom>
          <a:ln w="76200">
            <a:solidFill>
              <a:srgbClr val="FFFF00"/>
            </a:solidFill>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159207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Opóźnienie po deszczu</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5" name="Obraz 4">
            <a:extLst>
              <a:ext uri="{FF2B5EF4-FFF2-40B4-BE49-F238E27FC236}">
                <a16:creationId xmlns:a16="http://schemas.microsoft.com/office/drawing/2014/main" id="{620D1BC3-7087-9405-C1DF-A1C145985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245" y="1038371"/>
            <a:ext cx="2533476" cy="5482702"/>
          </a:xfrm>
          <a:prstGeom prst="rect">
            <a:avLst/>
          </a:prstGeom>
        </p:spPr>
      </p:pic>
      <p:sp>
        <p:nvSpPr>
          <p:cNvPr id="10" name="pole tekstowe 9">
            <a:extLst>
              <a:ext uri="{FF2B5EF4-FFF2-40B4-BE49-F238E27FC236}">
                <a16:creationId xmlns:a16="http://schemas.microsoft.com/office/drawing/2014/main" id="{51C069EE-1C46-0C3C-2713-79033AF5A9A2}"/>
              </a:ext>
            </a:extLst>
          </p:cNvPr>
          <p:cNvSpPr txBox="1"/>
          <p:nvPr/>
        </p:nvSpPr>
        <p:spPr>
          <a:xfrm>
            <a:off x="645952" y="1635853"/>
            <a:ext cx="5704514" cy="4801314"/>
          </a:xfrm>
          <a:prstGeom prst="rect">
            <a:avLst/>
          </a:prstGeom>
          <a:noFill/>
        </p:spPr>
        <p:txBody>
          <a:bodyPr wrap="square" rtlCol="0">
            <a:spAutoFit/>
          </a:bodyPr>
          <a:lstStyle/>
          <a:p>
            <a:r>
              <a:rPr lang="pl-PL" dirty="0"/>
              <a:t>Kosiarki automatyczne Cedrus C-MOW zostały fabrycznie wyposażone w czujniki deszczu . Po zwarciu przez kroplę wody dwóch </a:t>
            </a:r>
            <a:r>
              <a:rPr lang="pl-PL" dirty="0" err="1"/>
              <a:t>pinów</a:t>
            </a:r>
            <a:r>
              <a:rPr lang="pl-PL" dirty="0"/>
              <a:t> na obudowie kosiarki, maszyna dostaję sygnał i zjeżdża do stacji ładującej , tam oczekuję na wyschnięcie czujnika na obudowie, po wyschnięciu czujnika maszyna wraca do pracy. Możemy zaprogramować czas opóźnienia wyjazdu maszyny do koszenia po wyschnięciu czujnika. Stosuje się tą funkcje aby trawnik wysechł po zaprzestaniu opadów .</a:t>
            </a:r>
          </a:p>
          <a:p>
            <a:endParaRPr lang="pl-PL" dirty="0"/>
          </a:p>
          <a:p>
            <a:r>
              <a:rPr lang="pl-PL" dirty="0"/>
              <a:t>Aby uruchomić ta funkcję w kosiarce , zaznaczamy WŁĄCZ.</a:t>
            </a:r>
          </a:p>
          <a:p>
            <a:endParaRPr lang="pl-PL" dirty="0"/>
          </a:p>
          <a:p>
            <a:r>
              <a:rPr lang="pl-PL" dirty="0"/>
              <a:t>Poniżej ustawiamy czas w godzinach i minutach, przez jaki maszyna nie rozpocznie koszenia po wyschnięciu czujnika.</a:t>
            </a:r>
          </a:p>
          <a:p>
            <a:endParaRPr lang="pl-PL" dirty="0"/>
          </a:p>
          <a:p>
            <a:endParaRPr lang="pl-PL" dirty="0"/>
          </a:p>
          <a:p>
            <a:r>
              <a:rPr lang="pl-PL" dirty="0"/>
              <a:t>Zapisujemy ustawienia</a:t>
            </a:r>
          </a:p>
        </p:txBody>
      </p:sp>
    </p:spTree>
    <p:extLst>
      <p:ext uri="{BB962C8B-B14F-4D97-AF65-F5344CB8AC3E}">
        <p14:creationId xmlns:p14="http://schemas.microsoft.com/office/powerpoint/2010/main" val="2727257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Pozostałe ustawienia</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11" name="Obraz 10">
            <a:extLst>
              <a:ext uri="{FF2B5EF4-FFF2-40B4-BE49-F238E27FC236}">
                <a16:creationId xmlns:a16="http://schemas.microsoft.com/office/drawing/2014/main" id="{FB484AAD-6342-5F2D-BC77-DFAD64F27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846" y="1337839"/>
            <a:ext cx="2382066" cy="5155035"/>
          </a:xfrm>
          <a:prstGeom prst="rect">
            <a:avLst/>
          </a:prstGeom>
        </p:spPr>
      </p:pic>
      <p:pic>
        <p:nvPicPr>
          <p:cNvPr id="13" name="Obraz 12">
            <a:extLst>
              <a:ext uri="{FF2B5EF4-FFF2-40B4-BE49-F238E27FC236}">
                <a16:creationId xmlns:a16="http://schemas.microsoft.com/office/drawing/2014/main" id="{D1864EE4-DEE6-8AF5-C8CF-B15802834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489" y="1341939"/>
            <a:ext cx="2382066" cy="5155036"/>
          </a:xfrm>
          <a:prstGeom prst="rect">
            <a:avLst/>
          </a:prstGeom>
        </p:spPr>
      </p:pic>
      <p:sp>
        <p:nvSpPr>
          <p:cNvPr id="14" name="pole tekstowe 13">
            <a:extLst>
              <a:ext uri="{FF2B5EF4-FFF2-40B4-BE49-F238E27FC236}">
                <a16:creationId xmlns:a16="http://schemas.microsoft.com/office/drawing/2014/main" id="{49603A56-E3BE-20AF-A669-C682C28F0E2F}"/>
              </a:ext>
            </a:extLst>
          </p:cNvPr>
          <p:cNvSpPr txBox="1"/>
          <p:nvPr/>
        </p:nvSpPr>
        <p:spPr>
          <a:xfrm>
            <a:off x="517511" y="2214693"/>
            <a:ext cx="2694773" cy="3139321"/>
          </a:xfrm>
          <a:prstGeom prst="rect">
            <a:avLst/>
          </a:prstGeom>
          <a:noFill/>
        </p:spPr>
        <p:txBody>
          <a:bodyPr wrap="square" rtlCol="0">
            <a:spAutoFit/>
          </a:bodyPr>
          <a:lstStyle/>
          <a:p>
            <a:r>
              <a:rPr lang="pl-PL" dirty="0"/>
              <a:t>W maszynie jest możliwe skalibrowanie godziny , odpowiadające określonej strefie czasowej, która automatycznie jest ustawiona na (UTC +1).</a:t>
            </a:r>
          </a:p>
          <a:p>
            <a:endParaRPr lang="pl-PL" dirty="0"/>
          </a:p>
          <a:p>
            <a:r>
              <a:rPr lang="pl-PL" dirty="0"/>
              <a:t>Dodatkowo maszyna posiada funkcję zmiany czasu z letniego na zimowy.</a:t>
            </a:r>
          </a:p>
        </p:txBody>
      </p:sp>
      <p:sp>
        <p:nvSpPr>
          <p:cNvPr id="15" name="pole tekstowe 14">
            <a:extLst>
              <a:ext uri="{FF2B5EF4-FFF2-40B4-BE49-F238E27FC236}">
                <a16:creationId xmlns:a16="http://schemas.microsoft.com/office/drawing/2014/main" id="{F9DC43DF-55CA-226B-B2AF-86092D92F6BA}"/>
              </a:ext>
            </a:extLst>
          </p:cNvPr>
          <p:cNvSpPr txBox="1"/>
          <p:nvPr/>
        </p:nvSpPr>
        <p:spPr>
          <a:xfrm>
            <a:off x="6096000" y="1791697"/>
            <a:ext cx="2569828" cy="4247317"/>
          </a:xfrm>
          <a:prstGeom prst="rect">
            <a:avLst/>
          </a:prstGeom>
          <a:noFill/>
        </p:spPr>
        <p:txBody>
          <a:bodyPr wrap="square" rtlCol="0">
            <a:spAutoFit/>
          </a:bodyPr>
          <a:lstStyle/>
          <a:p>
            <a:r>
              <a:rPr lang="pl-PL" dirty="0"/>
              <a:t>Maszyny które posiadają stałe podłączenie do sieci internetowej , po uruchomieniu funkcji aktualizację automatyczne same pobierają najnowsze wersje oprogramowania. Jeśli nie ma takiego połączenia można wykonywać aktualizacje ręcznie za pomocą aplikacji i telefonu z podłączeniem do internetu.</a:t>
            </a:r>
          </a:p>
        </p:txBody>
      </p:sp>
    </p:spTree>
    <p:extLst>
      <p:ext uri="{BB962C8B-B14F-4D97-AF65-F5344CB8AC3E}">
        <p14:creationId xmlns:p14="http://schemas.microsoft.com/office/powerpoint/2010/main" val="364104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D4D12E-209A-9883-BFAC-DE55CB8FFF51}"/>
              </a:ext>
            </a:extLst>
          </p:cNvPr>
          <p:cNvSpPr>
            <a:spLocks noGrp="1"/>
          </p:cNvSpPr>
          <p:nvPr>
            <p:ph type="title"/>
          </p:nvPr>
        </p:nvSpPr>
        <p:spPr>
          <a:xfrm>
            <a:off x="838200" y="365126"/>
            <a:ext cx="10515600" cy="540886"/>
          </a:xfrm>
        </p:spPr>
        <p:txBody>
          <a:bodyPr>
            <a:normAutofit/>
          </a:bodyPr>
          <a:lstStyle/>
          <a:p>
            <a:pPr algn="ctr"/>
            <a:r>
              <a:rPr lang="pl-PL" sz="3200" b="1" dirty="0">
                <a:latin typeface="Cambria" panose="02040503050406030204" pitchFamily="18" charset="0"/>
                <a:ea typeface="Cambria" panose="02040503050406030204" pitchFamily="18" charset="0"/>
              </a:rPr>
              <a:t>Pobieranie Aplikacji</a:t>
            </a:r>
            <a:endParaRPr lang="pl-PL" sz="3200" dirty="0"/>
          </a:p>
        </p:txBody>
      </p:sp>
      <p:pic>
        <p:nvPicPr>
          <p:cNvPr id="4" name="Obraz 3">
            <a:extLst>
              <a:ext uri="{FF2B5EF4-FFF2-40B4-BE49-F238E27FC236}">
                <a16:creationId xmlns:a16="http://schemas.microsoft.com/office/drawing/2014/main" id="{74145CF7-D5B4-0C4E-23E4-31CF61F86455}"/>
              </a:ext>
            </a:extLst>
          </p:cNvPr>
          <p:cNvPicPr>
            <a:picLocks noChangeAspect="1"/>
          </p:cNvPicPr>
          <p:nvPr/>
        </p:nvPicPr>
        <p:blipFill>
          <a:blip r:embed="rId2"/>
          <a:stretch>
            <a:fillRect/>
          </a:stretch>
        </p:blipFill>
        <p:spPr>
          <a:xfrm>
            <a:off x="518210" y="734804"/>
            <a:ext cx="2177592" cy="607135"/>
          </a:xfrm>
          <a:prstGeom prst="rect">
            <a:avLst/>
          </a:prstGeom>
        </p:spPr>
      </p:pic>
      <p:sp>
        <p:nvSpPr>
          <p:cNvPr id="5" name="pole tekstowe 4">
            <a:extLst>
              <a:ext uri="{FF2B5EF4-FFF2-40B4-BE49-F238E27FC236}">
                <a16:creationId xmlns:a16="http://schemas.microsoft.com/office/drawing/2014/main" id="{DAB70957-E9EC-3F09-5E57-BE15A6F4C831}"/>
              </a:ext>
            </a:extLst>
          </p:cNvPr>
          <p:cNvSpPr txBox="1"/>
          <p:nvPr/>
        </p:nvSpPr>
        <p:spPr>
          <a:xfrm>
            <a:off x="518211" y="1613214"/>
            <a:ext cx="10681092" cy="646331"/>
          </a:xfrm>
          <a:prstGeom prst="rect">
            <a:avLst/>
          </a:prstGeom>
          <a:noFill/>
        </p:spPr>
        <p:txBody>
          <a:bodyPr wrap="square" rtlCol="0">
            <a:spAutoFit/>
          </a:bodyPr>
          <a:lstStyle/>
          <a:p>
            <a:r>
              <a:rPr lang="pl-PL" sz="1800" b="0" i="0" u="none" strike="noStrike" baseline="0" dirty="0">
                <a:solidFill>
                  <a:srgbClr val="000000"/>
                </a:solidFill>
                <a:latin typeface="Calibri" panose="020F0502020204030204" pitchFamily="34" charset="0"/>
              </a:rPr>
              <a:t>Aplikacja dostępna jest w Google Play dla systemu Android (od wersji 4.4.2) oraz </a:t>
            </a:r>
            <a:r>
              <a:rPr lang="pl-PL" sz="1800" b="0" i="0" u="none" strike="noStrike" baseline="0" dirty="0" err="1">
                <a:solidFill>
                  <a:srgbClr val="000000"/>
                </a:solidFill>
                <a:latin typeface="Calibri" panose="020F0502020204030204" pitchFamily="34" charset="0"/>
              </a:rPr>
              <a:t>App</a:t>
            </a:r>
            <a:r>
              <a:rPr lang="pl-PL" sz="1800" b="0" i="0" u="none" strike="noStrike" baseline="0" dirty="0">
                <a:solidFill>
                  <a:srgbClr val="000000"/>
                </a:solidFill>
                <a:latin typeface="Calibri" panose="020F0502020204030204" pitchFamily="34" charset="0"/>
              </a:rPr>
              <a:t> </a:t>
            </a:r>
            <a:r>
              <a:rPr lang="pl-PL" sz="1800" b="0" i="0" u="none" strike="noStrike" baseline="0" dirty="0" err="1">
                <a:solidFill>
                  <a:srgbClr val="000000"/>
                </a:solidFill>
                <a:latin typeface="Calibri" panose="020F0502020204030204" pitchFamily="34" charset="0"/>
              </a:rPr>
              <a:t>Store</a:t>
            </a:r>
            <a:r>
              <a:rPr lang="pl-PL" sz="1800" b="0" i="0" u="none" strike="noStrike" baseline="0" dirty="0">
                <a:solidFill>
                  <a:srgbClr val="000000"/>
                </a:solidFill>
                <a:latin typeface="Calibri" panose="020F0502020204030204" pitchFamily="34" charset="0"/>
              </a:rPr>
              <a:t> dla systemu iOS (od wersji 11). </a:t>
            </a:r>
            <a:r>
              <a:rPr lang="pl-PL" dirty="0"/>
              <a:t> </a:t>
            </a:r>
          </a:p>
        </p:txBody>
      </p:sp>
      <p:pic>
        <p:nvPicPr>
          <p:cNvPr id="7" name="Obraz 6">
            <a:extLst>
              <a:ext uri="{FF2B5EF4-FFF2-40B4-BE49-F238E27FC236}">
                <a16:creationId xmlns:a16="http://schemas.microsoft.com/office/drawing/2014/main" id="{2B350C85-A8EB-0F1F-F17E-1D3D6143C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3394" y="2417616"/>
            <a:ext cx="1929979" cy="4179989"/>
          </a:xfrm>
          <a:prstGeom prst="rect">
            <a:avLst/>
          </a:prstGeom>
        </p:spPr>
      </p:pic>
      <p:sp>
        <p:nvSpPr>
          <p:cNvPr id="8" name="Strzałka: w prawo 7">
            <a:extLst>
              <a:ext uri="{FF2B5EF4-FFF2-40B4-BE49-F238E27FC236}">
                <a16:creationId xmlns:a16="http://schemas.microsoft.com/office/drawing/2014/main" id="{0D885423-463D-6652-D588-AFCD93C8F520}"/>
              </a:ext>
            </a:extLst>
          </p:cNvPr>
          <p:cNvSpPr/>
          <p:nvPr/>
        </p:nvSpPr>
        <p:spPr>
          <a:xfrm>
            <a:off x="7298422" y="4112611"/>
            <a:ext cx="855677" cy="880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Obraz 9">
            <a:extLst>
              <a:ext uri="{FF2B5EF4-FFF2-40B4-BE49-F238E27FC236}">
                <a16:creationId xmlns:a16="http://schemas.microsoft.com/office/drawing/2014/main" id="{8D1A02BE-5913-75C1-6820-6E950FD12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148" y="2417616"/>
            <a:ext cx="1971924" cy="4270834"/>
          </a:xfrm>
          <a:prstGeom prst="rect">
            <a:avLst/>
          </a:prstGeom>
        </p:spPr>
      </p:pic>
      <p:sp>
        <p:nvSpPr>
          <p:cNvPr id="12" name="pole tekstowe 11">
            <a:extLst>
              <a:ext uri="{FF2B5EF4-FFF2-40B4-BE49-F238E27FC236}">
                <a16:creationId xmlns:a16="http://schemas.microsoft.com/office/drawing/2014/main" id="{7F39BB59-14DF-EE18-FDEC-4B3D31A5517F}"/>
              </a:ext>
            </a:extLst>
          </p:cNvPr>
          <p:cNvSpPr txBox="1"/>
          <p:nvPr/>
        </p:nvSpPr>
        <p:spPr>
          <a:xfrm>
            <a:off x="518211" y="2936147"/>
            <a:ext cx="3844064" cy="2585323"/>
          </a:xfrm>
          <a:prstGeom prst="rect">
            <a:avLst/>
          </a:prstGeom>
          <a:noFill/>
        </p:spPr>
        <p:txBody>
          <a:bodyPr wrap="square" rtlCol="0">
            <a:spAutoFit/>
          </a:bodyPr>
          <a:lstStyle/>
          <a:p>
            <a:pPr marL="285750" indent="-285750">
              <a:buFont typeface="Arial" panose="020B0604020202020204" pitchFamily="34" charset="0"/>
              <a:buChar char="•"/>
            </a:pPr>
            <a:r>
              <a:rPr lang="pl-PL" dirty="0"/>
              <a:t>W wyszukiwarce aplikacji wpisujemy: </a:t>
            </a:r>
            <a:r>
              <a:rPr lang="pl-PL" b="1" dirty="0" err="1"/>
              <a:t>robotic-mower</a:t>
            </a:r>
            <a:r>
              <a:rPr lang="pl-PL" b="1" dirty="0"/>
              <a:t> </a:t>
            </a:r>
            <a:r>
              <a:rPr lang="pl-PL" b="1" dirty="0" err="1"/>
              <a:t>connect</a:t>
            </a:r>
            <a:endParaRPr lang="pl-PL" b="1" dirty="0"/>
          </a:p>
          <a:p>
            <a:endParaRPr lang="pl-PL" b="1" dirty="0"/>
          </a:p>
          <a:p>
            <a:pPr marL="285750" indent="-285750">
              <a:buFont typeface="Arial" panose="020B0604020202020204" pitchFamily="34" charset="0"/>
              <a:buChar char="•"/>
            </a:pPr>
            <a:r>
              <a:rPr lang="pl-PL" dirty="0"/>
              <a:t>Instalujemy aplikację </a:t>
            </a:r>
          </a:p>
          <a:p>
            <a:endParaRPr lang="pl-PL" dirty="0"/>
          </a:p>
          <a:p>
            <a:pPr marL="285750" indent="-285750">
              <a:buFont typeface="Arial" panose="020B0604020202020204" pitchFamily="34" charset="0"/>
              <a:buChar char="•"/>
            </a:pPr>
            <a:r>
              <a:rPr lang="pl-PL" dirty="0"/>
              <a:t>Otwieramy aplikacje (przy pierwszym uruchomieniu może nastąpić aktualizacja do najnowszej wersji aplikacji</a:t>
            </a:r>
          </a:p>
        </p:txBody>
      </p:sp>
    </p:spTree>
    <p:extLst>
      <p:ext uri="{BB962C8B-B14F-4D97-AF65-F5344CB8AC3E}">
        <p14:creationId xmlns:p14="http://schemas.microsoft.com/office/powerpoint/2010/main" val="331453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Rejestry urządzeń</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5" name="Obraz 4">
            <a:extLst>
              <a:ext uri="{FF2B5EF4-FFF2-40B4-BE49-F238E27FC236}">
                <a16:creationId xmlns:a16="http://schemas.microsoft.com/office/drawing/2014/main" id="{CD4C2ADA-579F-639F-1AA0-81E18BB14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273" y="1098957"/>
            <a:ext cx="2478627" cy="5364003"/>
          </a:xfrm>
          <a:prstGeom prst="rect">
            <a:avLst/>
          </a:prstGeom>
        </p:spPr>
      </p:pic>
      <p:sp>
        <p:nvSpPr>
          <p:cNvPr id="8" name="pole tekstowe 7">
            <a:extLst>
              <a:ext uri="{FF2B5EF4-FFF2-40B4-BE49-F238E27FC236}">
                <a16:creationId xmlns:a16="http://schemas.microsoft.com/office/drawing/2014/main" id="{67E2801E-D1D0-45F1-08EB-45A3D5D5820B}"/>
              </a:ext>
            </a:extLst>
          </p:cNvPr>
          <p:cNvSpPr txBox="1"/>
          <p:nvPr/>
        </p:nvSpPr>
        <p:spPr>
          <a:xfrm>
            <a:off x="1039535" y="2391162"/>
            <a:ext cx="5419987" cy="2308324"/>
          </a:xfrm>
          <a:prstGeom prst="rect">
            <a:avLst/>
          </a:prstGeom>
          <a:noFill/>
        </p:spPr>
        <p:txBody>
          <a:bodyPr wrap="square" rtlCol="0">
            <a:spAutoFit/>
          </a:bodyPr>
          <a:lstStyle/>
          <a:p>
            <a:r>
              <a:rPr lang="pl-PL" dirty="0"/>
              <a:t>Kosiarki automatyczne Cedrus C-MOW posiadają pamięć podręczna która rejestruje ich statusy i zdarzenia występujące podczas pracy maszyny.</a:t>
            </a:r>
          </a:p>
          <a:p>
            <a:endParaRPr lang="pl-PL" dirty="0"/>
          </a:p>
          <a:p>
            <a:r>
              <a:rPr lang="pl-PL" dirty="0"/>
              <a:t>W Rejestrach urządzenia wybieramy datę i wyświetla nam się lista zdarzeń z danego dnia pracy robota.</a:t>
            </a:r>
          </a:p>
          <a:p>
            <a:endParaRPr lang="pl-PL" dirty="0"/>
          </a:p>
          <a:p>
            <a:endParaRPr lang="pl-PL" dirty="0"/>
          </a:p>
        </p:txBody>
      </p:sp>
    </p:spTree>
    <p:extLst>
      <p:ext uri="{BB962C8B-B14F-4D97-AF65-F5344CB8AC3E}">
        <p14:creationId xmlns:p14="http://schemas.microsoft.com/office/powerpoint/2010/main" val="2258548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FCCD2F-3B92-FA2B-709A-3033A538D0CA}"/>
              </a:ext>
            </a:extLst>
          </p:cNvPr>
          <p:cNvSpPr>
            <a:spLocks noGrp="1"/>
          </p:cNvSpPr>
          <p:nvPr>
            <p:ph type="ctrTitle"/>
          </p:nvPr>
        </p:nvSpPr>
        <p:spPr>
          <a:xfrm>
            <a:off x="901147" y="237677"/>
            <a:ext cx="10111409" cy="1869419"/>
          </a:xfrm>
        </p:spPr>
        <p:txBody>
          <a:bodyPr>
            <a:normAutofit/>
          </a:bodyPr>
          <a:lstStyle/>
          <a:p>
            <a:r>
              <a:rPr lang="pl-PL" sz="4000" b="1" dirty="0">
                <a:latin typeface="Cambria" panose="02040503050406030204" pitchFamily="18" charset="0"/>
                <a:ea typeface="Cambria" panose="02040503050406030204" pitchFamily="18" charset="0"/>
              </a:rPr>
              <a:t>Dziękujemy</a:t>
            </a:r>
            <a:br>
              <a:rPr lang="pl-PL" dirty="0"/>
            </a:br>
            <a:endParaRPr lang="pl-PL" dirty="0"/>
          </a:p>
        </p:txBody>
      </p:sp>
      <p:pic>
        <p:nvPicPr>
          <p:cNvPr id="5" name="Obraz 4">
            <a:extLst>
              <a:ext uri="{FF2B5EF4-FFF2-40B4-BE49-F238E27FC236}">
                <a16:creationId xmlns:a16="http://schemas.microsoft.com/office/drawing/2014/main" id="{48A8F0C2-7747-8FC5-27B7-3506AF2F2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540" y="1553023"/>
            <a:ext cx="6400800" cy="5067300"/>
          </a:xfrm>
          <a:prstGeom prst="rect">
            <a:avLst/>
          </a:prstGeom>
        </p:spPr>
      </p:pic>
      <p:pic>
        <p:nvPicPr>
          <p:cNvPr id="7" name="Obraz 6">
            <a:extLst>
              <a:ext uri="{FF2B5EF4-FFF2-40B4-BE49-F238E27FC236}">
                <a16:creationId xmlns:a16="http://schemas.microsoft.com/office/drawing/2014/main" id="{A06C397C-0D3E-C2E8-22AE-BA133597BA95}"/>
              </a:ext>
            </a:extLst>
          </p:cNvPr>
          <p:cNvPicPr>
            <a:picLocks noChangeAspect="1"/>
          </p:cNvPicPr>
          <p:nvPr/>
        </p:nvPicPr>
        <p:blipFill>
          <a:blip r:embed="rId3"/>
          <a:stretch>
            <a:fillRect/>
          </a:stretch>
        </p:blipFill>
        <p:spPr>
          <a:xfrm>
            <a:off x="509821" y="1341939"/>
            <a:ext cx="2177592" cy="607135"/>
          </a:xfrm>
          <a:prstGeom prst="rect">
            <a:avLst/>
          </a:prstGeom>
        </p:spPr>
      </p:pic>
      <p:pic>
        <p:nvPicPr>
          <p:cNvPr id="9" name="Obraz 8">
            <a:extLst>
              <a:ext uri="{FF2B5EF4-FFF2-40B4-BE49-F238E27FC236}">
                <a16:creationId xmlns:a16="http://schemas.microsoft.com/office/drawing/2014/main" id="{2EE502FD-2E59-C1AD-EAA1-890CD99A1381}"/>
              </a:ext>
            </a:extLst>
          </p:cNvPr>
          <p:cNvPicPr>
            <a:picLocks noChangeAspect="1"/>
          </p:cNvPicPr>
          <p:nvPr/>
        </p:nvPicPr>
        <p:blipFill>
          <a:blip r:embed="rId4"/>
          <a:stretch>
            <a:fillRect/>
          </a:stretch>
        </p:blipFill>
        <p:spPr>
          <a:xfrm>
            <a:off x="8628361" y="1341939"/>
            <a:ext cx="3310118" cy="570400"/>
          </a:xfrm>
          <a:prstGeom prst="rect">
            <a:avLst/>
          </a:prstGeom>
        </p:spPr>
      </p:pic>
    </p:spTree>
    <p:extLst>
      <p:ext uri="{BB962C8B-B14F-4D97-AF65-F5344CB8AC3E}">
        <p14:creationId xmlns:p14="http://schemas.microsoft.com/office/powerpoint/2010/main" val="745135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Rejestracja w aplikacji </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sp>
        <p:nvSpPr>
          <p:cNvPr id="5" name="pole tekstowe 4">
            <a:extLst>
              <a:ext uri="{FF2B5EF4-FFF2-40B4-BE49-F238E27FC236}">
                <a16:creationId xmlns:a16="http://schemas.microsoft.com/office/drawing/2014/main" id="{3E73A804-AAE9-A081-F3C4-AD3F329A5E49}"/>
              </a:ext>
            </a:extLst>
          </p:cNvPr>
          <p:cNvSpPr txBox="1"/>
          <p:nvPr/>
        </p:nvSpPr>
        <p:spPr>
          <a:xfrm>
            <a:off x="620785" y="1843950"/>
            <a:ext cx="6803472" cy="3170099"/>
          </a:xfrm>
          <a:prstGeom prst="rect">
            <a:avLst/>
          </a:prstGeom>
          <a:noFill/>
        </p:spPr>
        <p:txBody>
          <a:bodyPr wrap="square" rtlCol="0">
            <a:spAutoFit/>
          </a:bodyPr>
          <a:lstStyle/>
          <a:p>
            <a:r>
              <a:rPr lang="pl-PL" sz="2000" dirty="0"/>
              <a:t>Podczas pierwszego uruchomienia aplikacji musimy zarejestrować nowego użytkownika.</a:t>
            </a:r>
          </a:p>
          <a:p>
            <a:endParaRPr lang="pl-PL" sz="2000" dirty="0"/>
          </a:p>
          <a:p>
            <a:r>
              <a:rPr lang="pl-PL" sz="2000" dirty="0"/>
              <a:t>Postępujemy następująco:</a:t>
            </a:r>
          </a:p>
          <a:p>
            <a:endParaRPr lang="pl-PL" sz="2000" dirty="0"/>
          </a:p>
          <a:p>
            <a:pPr marL="285750" indent="-285750">
              <a:buFont typeface="Arial" panose="020B0604020202020204" pitchFamily="34" charset="0"/>
              <a:buChar char="•"/>
            </a:pPr>
            <a:r>
              <a:rPr lang="pl-PL" sz="2000" dirty="0"/>
              <a:t>Podajemy swój adres e-mail</a:t>
            </a:r>
          </a:p>
          <a:p>
            <a:pPr marL="285750" indent="-285750">
              <a:buFont typeface="Arial" panose="020B0604020202020204" pitchFamily="34" charset="0"/>
              <a:buChar char="•"/>
            </a:pPr>
            <a:r>
              <a:rPr lang="pl-PL" sz="2000" dirty="0"/>
              <a:t>Wysyłamy na ten adres kod weryfikacyjny</a:t>
            </a:r>
          </a:p>
          <a:p>
            <a:pPr marL="285750" indent="-285750">
              <a:buFont typeface="Arial" panose="020B0604020202020204" pitchFamily="34" charset="0"/>
              <a:buChar char="•"/>
            </a:pPr>
            <a:r>
              <a:rPr lang="pl-PL" sz="2000" dirty="0"/>
              <a:t>Przechodzimy do skrzynki pocztowej i przepisujemy otrzymany kod weryfikacyjny</a:t>
            </a:r>
          </a:p>
          <a:p>
            <a:pPr marL="285750" indent="-285750">
              <a:buFont typeface="Arial" panose="020B0604020202020204" pitchFamily="34" charset="0"/>
              <a:buChar char="•"/>
            </a:pPr>
            <a:r>
              <a:rPr lang="pl-PL" sz="2000" dirty="0"/>
              <a:t>Ustalamy hasło do konta</a:t>
            </a:r>
          </a:p>
        </p:txBody>
      </p:sp>
      <p:pic>
        <p:nvPicPr>
          <p:cNvPr id="7" name="Obraz 6">
            <a:extLst>
              <a:ext uri="{FF2B5EF4-FFF2-40B4-BE49-F238E27FC236}">
                <a16:creationId xmlns:a16="http://schemas.microsoft.com/office/drawing/2014/main" id="{2F13C7D3-4F9D-8B63-A0C3-50466ACB3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440" y="994528"/>
            <a:ext cx="2552023" cy="5522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6657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Logowanie do aplikacji </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sp>
        <p:nvSpPr>
          <p:cNvPr id="5" name="pole tekstowe 4">
            <a:extLst>
              <a:ext uri="{FF2B5EF4-FFF2-40B4-BE49-F238E27FC236}">
                <a16:creationId xmlns:a16="http://schemas.microsoft.com/office/drawing/2014/main" id="{3E73A804-AAE9-A081-F3C4-AD3F329A5E49}"/>
              </a:ext>
            </a:extLst>
          </p:cNvPr>
          <p:cNvSpPr txBox="1"/>
          <p:nvPr/>
        </p:nvSpPr>
        <p:spPr>
          <a:xfrm>
            <a:off x="620785" y="1843950"/>
            <a:ext cx="6803472" cy="2862322"/>
          </a:xfrm>
          <a:prstGeom prst="rect">
            <a:avLst/>
          </a:prstGeom>
          <a:noFill/>
        </p:spPr>
        <p:txBody>
          <a:bodyPr wrap="square" rtlCol="0">
            <a:spAutoFit/>
          </a:bodyPr>
          <a:lstStyle/>
          <a:p>
            <a:r>
              <a:rPr lang="pl-PL" sz="2000" dirty="0"/>
              <a:t>Po zarejestrowaniu konta zostaniemy przekierowani do panelu logowania tu uzupełniamy pola adres e-mail oraz hasło .</a:t>
            </a:r>
          </a:p>
          <a:p>
            <a:endParaRPr lang="pl-PL" sz="2000" dirty="0"/>
          </a:p>
          <a:p>
            <a:r>
              <a:rPr lang="pl-PL" sz="2000" dirty="0"/>
              <a:t>Jeśli pozwolimy aby telefon zapamiętał dane do logowania nie będzie potrzeby przy każdym uruchomieniu aplikacji ponownego logowania do aplikacji.</a:t>
            </a:r>
          </a:p>
          <a:p>
            <a:endParaRPr lang="pl-PL" sz="2000" dirty="0"/>
          </a:p>
          <a:p>
            <a:r>
              <a:rPr lang="pl-PL" sz="2000" dirty="0"/>
              <a:t>Istnieje możliwość logowania się do aplikacji za pomocą kont portali społecznościowych Facebook , </a:t>
            </a:r>
            <a:r>
              <a:rPr lang="pl-PL" sz="2000" dirty="0" err="1"/>
              <a:t>Gmail</a:t>
            </a:r>
            <a:r>
              <a:rPr lang="pl-PL" sz="2000" dirty="0"/>
              <a:t> , Apple</a:t>
            </a:r>
          </a:p>
        </p:txBody>
      </p:sp>
      <p:pic>
        <p:nvPicPr>
          <p:cNvPr id="6" name="Obraz 5">
            <a:extLst>
              <a:ext uri="{FF2B5EF4-FFF2-40B4-BE49-F238E27FC236}">
                <a16:creationId xmlns:a16="http://schemas.microsoft.com/office/drawing/2014/main" id="{43133DAC-A4E7-DEA1-4A0A-23BCBDC5F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936" y="1038371"/>
            <a:ext cx="2543632" cy="55046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324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Dodawanie nowej kosiarki C-MOW </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6" name="Obraz 5">
            <a:extLst>
              <a:ext uri="{FF2B5EF4-FFF2-40B4-BE49-F238E27FC236}">
                <a16:creationId xmlns:a16="http://schemas.microsoft.com/office/drawing/2014/main" id="{F2DD3FCE-3FDE-CA4B-C7AE-FF443C90C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125" y="1341939"/>
            <a:ext cx="2390044" cy="5172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pole tekstowe 7">
            <a:extLst>
              <a:ext uri="{FF2B5EF4-FFF2-40B4-BE49-F238E27FC236}">
                <a16:creationId xmlns:a16="http://schemas.microsoft.com/office/drawing/2014/main" id="{6A802AA4-89A7-B3D8-1D3D-291452094F3F}"/>
              </a:ext>
            </a:extLst>
          </p:cNvPr>
          <p:cNvSpPr txBox="1"/>
          <p:nvPr/>
        </p:nvSpPr>
        <p:spPr>
          <a:xfrm>
            <a:off x="767562" y="1922515"/>
            <a:ext cx="4045401" cy="646331"/>
          </a:xfrm>
          <a:prstGeom prst="rect">
            <a:avLst/>
          </a:prstGeom>
          <a:noFill/>
        </p:spPr>
        <p:txBody>
          <a:bodyPr wrap="square" rtlCol="0">
            <a:spAutoFit/>
          </a:bodyPr>
          <a:lstStyle/>
          <a:p>
            <a:r>
              <a:rPr lang="pl-PL" dirty="0"/>
              <a:t>Po zalogowaniu wyświetla nam się list a połączonych urządzeń .</a:t>
            </a:r>
          </a:p>
        </p:txBody>
      </p:sp>
      <p:sp>
        <p:nvSpPr>
          <p:cNvPr id="9" name="pole tekstowe 8">
            <a:extLst>
              <a:ext uri="{FF2B5EF4-FFF2-40B4-BE49-F238E27FC236}">
                <a16:creationId xmlns:a16="http://schemas.microsoft.com/office/drawing/2014/main" id="{F9329FFD-30AB-A987-55B8-6C3E95EEA019}"/>
              </a:ext>
            </a:extLst>
          </p:cNvPr>
          <p:cNvSpPr txBox="1"/>
          <p:nvPr/>
        </p:nvSpPr>
        <p:spPr>
          <a:xfrm>
            <a:off x="766266" y="3296687"/>
            <a:ext cx="5219860" cy="646331"/>
          </a:xfrm>
          <a:prstGeom prst="rect">
            <a:avLst/>
          </a:prstGeom>
          <a:noFill/>
        </p:spPr>
        <p:txBody>
          <a:bodyPr wrap="square" rtlCol="0">
            <a:spAutoFit/>
          </a:bodyPr>
          <a:lstStyle/>
          <a:p>
            <a:r>
              <a:rPr lang="pl-PL" dirty="0"/>
              <a:t>Aby dodać nowe urządzenie , wybieramy ikonę           lub polecenie DODAJ URZĄDZENIE</a:t>
            </a:r>
          </a:p>
        </p:txBody>
      </p:sp>
      <p:pic>
        <p:nvPicPr>
          <p:cNvPr id="11" name="Obraz 10">
            <a:extLst>
              <a:ext uri="{FF2B5EF4-FFF2-40B4-BE49-F238E27FC236}">
                <a16:creationId xmlns:a16="http://schemas.microsoft.com/office/drawing/2014/main" id="{A6CD73D8-04DE-4333-0348-0342A2631C74}"/>
              </a:ext>
            </a:extLst>
          </p:cNvPr>
          <p:cNvPicPr>
            <a:picLocks noChangeAspect="1"/>
          </p:cNvPicPr>
          <p:nvPr/>
        </p:nvPicPr>
        <p:blipFill>
          <a:blip r:embed="rId4"/>
          <a:stretch>
            <a:fillRect/>
          </a:stretch>
        </p:blipFill>
        <p:spPr>
          <a:xfrm>
            <a:off x="5405955" y="3296687"/>
            <a:ext cx="310393" cy="298930"/>
          </a:xfrm>
          <a:prstGeom prst="rect">
            <a:avLst/>
          </a:prstGeom>
        </p:spPr>
      </p:pic>
      <p:sp>
        <p:nvSpPr>
          <p:cNvPr id="15" name="pole tekstowe 14">
            <a:extLst>
              <a:ext uri="{FF2B5EF4-FFF2-40B4-BE49-F238E27FC236}">
                <a16:creationId xmlns:a16="http://schemas.microsoft.com/office/drawing/2014/main" id="{CC539F8B-3010-E23D-11D3-BA5F154BAF5E}"/>
              </a:ext>
            </a:extLst>
          </p:cNvPr>
          <p:cNvSpPr txBox="1"/>
          <p:nvPr/>
        </p:nvSpPr>
        <p:spPr>
          <a:xfrm>
            <a:off x="771859" y="4785921"/>
            <a:ext cx="4490017" cy="646331"/>
          </a:xfrm>
          <a:prstGeom prst="rect">
            <a:avLst/>
          </a:prstGeom>
          <a:noFill/>
        </p:spPr>
        <p:txBody>
          <a:bodyPr wrap="square" rtlCol="0">
            <a:spAutoFit/>
          </a:bodyPr>
          <a:lstStyle/>
          <a:p>
            <a:r>
              <a:rPr lang="pl-PL" dirty="0"/>
              <a:t>Sprawdzamy czy nasz robot jest włączony i czy Bluetooth w telefonie jest aktywne.</a:t>
            </a:r>
          </a:p>
        </p:txBody>
      </p:sp>
    </p:spTree>
    <p:extLst>
      <p:ext uri="{BB962C8B-B14F-4D97-AF65-F5344CB8AC3E}">
        <p14:creationId xmlns:p14="http://schemas.microsoft.com/office/powerpoint/2010/main" val="392357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Dodawanie za pomocą kodu QR</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13" name="Obraz 12">
            <a:extLst>
              <a:ext uri="{FF2B5EF4-FFF2-40B4-BE49-F238E27FC236}">
                <a16:creationId xmlns:a16="http://schemas.microsoft.com/office/drawing/2014/main" id="{376604E7-9075-7D6D-7663-6C7EFDB0B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367" y="1533409"/>
            <a:ext cx="2329358" cy="5044974"/>
          </a:xfrm>
          <a:prstGeom prst="rect">
            <a:avLst/>
          </a:prstGeom>
        </p:spPr>
      </p:pic>
      <p:sp>
        <p:nvSpPr>
          <p:cNvPr id="3" name="pole tekstowe 2">
            <a:extLst>
              <a:ext uri="{FF2B5EF4-FFF2-40B4-BE49-F238E27FC236}">
                <a16:creationId xmlns:a16="http://schemas.microsoft.com/office/drawing/2014/main" id="{D8428345-4901-67A0-C32D-CFD0A35951A5}"/>
              </a:ext>
            </a:extLst>
          </p:cNvPr>
          <p:cNvSpPr txBox="1"/>
          <p:nvPr/>
        </p:nvSpPr>
        <p:spPr>
          <a:xfrm>
            <a:off x="629174" y="2130804"/>
            <a:ext cx="3011648" cy="3970318"/>
          </a:xfrm>
          <a:prstGeom prst="rect">
            <a:avLst/>
          </a:prstGeom>
          <a:noFill/>
        </p:spPr>
        <p:txBody>
          <a:bodyPr wrap="square" rtlCol="0">
            <a:spAutoFit/>
          </a:bodyPr>
          <a:lstStyle/>
          <a:p>
            <a:r>
              <a:rPr lang="pl-PL" dirty="0"/>
              <a:t>Dodawanie urządzenia można dokonać na dwa sposoby , pierwszy z nich to poprzez zeskanowanie kodu QR który jest na lewym tylnym narożniku kosiarki. </a:t>
            </a:r>
          </a:p>
          <a:p>
            <a:endParaRPr lang="pl-PL" dirty="0"/>
          </a:p>
          <a:p>
            <a:pPr marL="285750" indent="-285750">
              <a:buFont typeface="Arial" panose="020B0604020202020204" pitchFamily="34" charset="0"/>
              <a:buChar char="•"/>
            </a:pPr>
            <a:r>
              <a:rPr lang="pl-PL" dirty="0"/>
              <a:t>W aplikacji telefonu poprzez funkcje aparatu skanujemy  ten kod </a:t>
            </a:r>
          </a:p>
          <a:p>
            <a:pPr marL="285750" indent="-285750">
              <a:buFont typeface="Arial" panose="020B0604020202020204" pitchFamily="34" charset="0"/>
              <a:buChar char="•"/>
            </a:pPr>
            <a:r>
              <a:rPr lang="pl-PL" dirty="0"/>
              <a:t> wpisujemy hasło robota (fabrycznie 0000) </a:t>
            </a:r>
          </a:p>
          <a:p>
            <a:pPr marL="285750" indent="-285750">
              <a:buFont typeface="Arial" panose="020B0604020202020204" pitchFamily="34" charset="0"/>
              <a:buChar char="•"/>
            </a:pPr>
            <a:r>
              <a:rPr lang="pl-PL" dirty="0"/>
              <a:t>Wpisujemy nazwę naszego urządzenia .</a:t>
            </a:r>
          </a:p>
        </p:txBody>
      </p:sp>
      <p:pic>
        <p:nvPicPr>
          <p:cNvPr id="17" name="Obraz 16">
            <a:extLst>
              <a:ext uri="{FF2B5EF4-FFF2-40B4-BE49-F238E27FC236}">
                <a16:creationId xmlns:a16="http://schemas.microsoft.com/office/drawing/2014/main" id="{0BB35B83-7ED7-3932-44D0-3E654FACFAD1}"/>
              </a:ext>
            </a:extLst>
          </p:cNvPr>
          <p:cNvPicPr>
            <a:picLocks noChangeAspect="1"/>
          </p:cNvPicPr>
          <p:nvPr/>
        </p:nvPicPr>
        <p:blipFill>
          <a:blip r:embed="rId4"/>
          <a:stretch>
            <a:fillRect/>
          </a:stretch>
        </p:blipFill>
        <p:spPr>
          <a:xfrm>
            <a:off x="7285179" y="1253833"/>
            <a:ext cx="4388611" cy="3095538"/>
          </a:xfrm>
          <a:prstGeom prst="rect">
            <a:avLst/>
          </a:prstGeom>
        </p:spPr>
      </p:pic>
      <p:cxnSp>
        <p:nvCxnSpPr>
          <p:cNvPr id="20" name="Łącznik: łamany 19">
            <a:extLst>
              <a:ext uri="{FF2B5EF4-FFF2-40B4-BE49-F238E27FC236}">
                <a16:creationId xmlns:a16="http://schemas.microsoft.com/office/drawing/2014/main" id="{EEEB4ED4-A974-50B4-01A6-4659013566EB}"/>
              </a:ext>
            </a:extLst>
          </p:cNvPr>
          <p:cNvCxnSpPr>
            <a:cxnSpLocks/>
          </p:cNvCxnSpPr>
          <p:nvPr/>
        </p:nvCxnSpPr>
        <p:spPr>
          <a:xfrm>
            <a:off x="6333688" y="3429000"/>
            <a:ext cx="3481431" cy="1671506"/>
          </a:xfrm>
          <a:prstGeom prst="bentConnector3">
            <a:avLst/>
          </a:prstGeom>
          <a:ln w="85725">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3" name="Łącznik prosty ze strzałką 22">
            <a:extLst>
              <a:ext uri="{FF2B5EF4-FFF2-40B4-BE49-F238E27FC236}">
                <a16:creationId xmlns:a16="http://schemas.microsoft.com/office/drawing/2014/main" id="{98BC1074-5F0E-6596-3768-404F4B602432}"/>
              </a:ext>
            </a:extLst>
          </p:cNvPr>
          <p:cNvCxnSpPr/>
          <p:nvPr/>
        </p:nvCxnSpPr>
        <p:spPr>
          <a:xfrm flipV="1">
            <a:off x="9815119" y="3677265"/>
            <a:ext cx="0" cy="1423241"/>
          </a:xfrm>
          <a:prstGeom prst="straightConnector1">
            <a:avLst/>
          </a:prstGeom>
          <a:ln w="92075">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Prostokąt 23">
            <a:extLst>
              <a:ext uri="{FF2B5EF4-FFF2-40B4-BE49-F238E27FC236}">
                <a16:creationId xmlns:a16="http://schemas.microsoft.com/office/drawing/2014/main" id="{2E73CA95-094F-17F2-58C1-0D8EECC73E1D}"/>
              </a:ext>
            </a:extLst>
          </p:cNvPr>
          <p:cNvSpPr/>
          <p:nvPr/>
        </p:nvSpPr>
        <p:spPr>
          <a:xfrm>
            <a:off x="9714271" y="3429000"/>
            <a:ext cx="176978" cy="1499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946016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Dodawanie za pomocą Bluetooth</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sp>
        <p:nvSpPr>
          <p:cNvPr id="5" name="pole tekstowe 4">
            <a:extLst>
              <a:ext uri="{FF2B5EF4-FFF2-40B4-BE49-F238E27FC236}">
                <a16:creationId xmlns:a16="http://schemas.microsoft.com/office/drawing/2014/main" id="{3E73A804-AAE9-A081-F3C4-AD3F329A5E49}"/>
              </a:ext>
            </a:extLst>
          </p:cNvPr>
          <p:cNvSpPr txBox="1"/>
          <p:nvPr/>
        </p:nvSpPr>
        <p:spPr>
          <a:xfrm>
            <a:off x="377504" y="2179510"/>
            <a:ext cx="6803472" cy="2862322"/>
          </a:xfrm>
          <a:prstGeom prst="rect">
            <a:avLst/>
          </a:prstGeom>
          <a:noFill/>
        </p:spPr>
        <p:txBody>
          <a:bodyPr wrap="square" rtlCol="0">
            <a:spAutoFit/>
          </a:bodyPr>
          <a:lstStyle/>
          <a:p>
            <a:r>
              <a:rPr lang="pl-PL" sz="2000" dirty="0"/>
              <a:t>Dodawanie przez Bluetooth:</a:t>
            </a:r>
          </a:p>
          <a:p>
            <a:endParaRPr lang="pl-PL" sz="2000" dirty="0"/>
          </a:p>
          <a:p>
            <a:pPr marL="342900" indent="-342900">
              <a:buFont typeface="Arial" panose="020B0604020202020204" pitchFamily="34" charset="0"/>
              <a:buChar char="•"/>
            </a:pPr>
            <a:r>
              <a:rPr lang="pl-PL" sz="2000" dirty="0"/>
              <a:t>Wybieramy opcje podłącz przez Bluetooth</a:t>
            </a:r>
          </a:p>
          <a:p>
            <a:pPr marL="342900" indent="-342900">
              <a:buFont typeface="Arial" panose="020B0604020202020204" pitchFamily="34" charset="0"/>
              <a:buChar char="•"/>
            </a:pPr>
            <a:r>
              <a:rPr lang="pl-PL" sz="2000" dirty="0"/>
              <a:t>Wyświetla nam się lista dostępnych urządzeń </a:t>
            </a:r>
          </a:p>
          <a:p>
            <a:pPr marL="342900" indent="-342900">
              <a:buFont typeface="Arial" panose="020B0604020202020204" pitchFamily="34" charset="0"/>
              <a:buChar char="•"/>
            </a:pPr>
            <a:r>
              <a:rPr lang="pl-PL" sz="2000" dirty="0"/>
              <a:t>Wybieramy robota którego chcemy podłączyć </a:t>
            </a:r>
          </a:p>
          <a:p>
            <a:pPr marL="342900" indent="-342900">
              <a:buFont typeface="Arial" panose="020B0604020202020204" pitchFamily="34" charset="0"/>
              <a:buChar char="•"/>
            </a:pPr>
            <a:r>
              <a:rPr lang="pl-PL" sz="2000" dirty="0"/>
              <a:t>Wpisujemy hasło robota ( fabrycznie 0000)</a:t>
            </a:r>
          </a:p>
          <a:p>
            <a:pPr marL="342900" indent="-342900">
              <a:buFont typeface="Arial" panose="020B0604020202020204" pitchFamily="34" charset="0"/>
              <a:buChar char="•"/>
            </a:pPr>
            <a:r>
              <a:rPr lang="pl-PL" sz="2000" dirty="0"/>
              <a:t>Wpisujemy nazwę naszego urządzenia</a:t>
            </a:r>
          </a:p>
          <a:p>
            <a:endParaRPr lang="pl-PL" sz="2000" dirty="0"/>
          </a:p>
          <a:p>
            <a:endParaRPr lang="pl-PL" sz="2000" dirty="0"/>
          </a:p>
        </p:txBody>
      </p:sp>
      <p:pic>
        <p:nvPicPr>
          <p:cNvPr id="3" name="Obraz 2">
            <a:extLst>
              <a:ext uri="{FF2B5EF4-FFF2-40B4-BE49-F238E27FC236}">
                <a16:creationId xmlns:a16="http://schemas.microsoft.com/office/drawing/2014/main" id="{00E1CEF4-BB76-FDFE-C372-0E4E7A169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770" y="1373867"/>
            <a:ext cx="2329358" cy="5044974"/>
          </a:xfrm>
          <a:prstGeom prst="rect">
            <a:avLst/>
          </a:prstGeom>
        </p:spPr>
      </p:pic>
      <p:pic>
        <p:nvPicPr>
          <p:cNvPr id="8" name="Obraz 7">
            <a:extLst>
              <a:ext uri="{FF2B5EF4-FFF2-40B4-BE49-F238E27FC236}">
                <a16:creationId xmlns:a16="http://schemas.microsoft.com/office/drawing/2014/main" id="{54228AF1-8042-9854-AA42-5EE696EBE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9520" y="1373867"/>
            <a:ext cx="2329360" cy="5044975"/>
          </a:xfrm>
          <a:prstGeom prst="rect">
            <a:avLst/>
          </a:prstGeom>
        </p:spPr>
      </p:pic>
      <p:sp>
        <p:nvSpPr>
          <p:cNvPr id="9" name="Strzałka: w prawo 8">
            <a:extLst>
              <a:ext uri="{FF2B5EF4-FFF2-40B4-BE49-F238E27FC236}">
                <a16:creationId xmlns:a16="http://schemas.microsoft.com/office/drawing/2014/main" id="{F5B6BABD-9946-B35B-3FCE-7176785F7FBE}"/>
              </a:ext>
            </a:extLst>
          </p:cNvPr>
          <p:cNvSpPr/>
          <p:nvPr/>
        </p:nvSpPr>
        <p:spPr>
          <a:xfrm>
            <a:off x="8249985" y="3429000"/>
            <a:ext cx="855677" cy="880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61638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Podłączenie do sieci WI-FI</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sp>
        <p:nvSpPr>
          <p:cNvPr id="5" name="pole tekstowe 4">
            <a:extLst>
              <a:ext uri="{FF2B5EF4-FFF2-40B4-BE49-F238E27FC236}">
                <a16:creationId xmlns:a16="http://schemas.microsoft.com/office/drawing/2014/main" id="{3E73A804-AAE9-A081-F3C4-AD3F329A5E49}"/>
              </a:ext>
            </a:extLst>
          </p:cNvPr>
          <p:cNvSpPr txBox="1"/>
          <p:nvPr/>
        </p:nvSpPr>
        <p:spPr>
          <a:xfrm>
            <a:off x="394281" y="1711617"/>
            <a:ext cx="6962863" cy="4955203"/>
          </a:xfrm>
          <a:prstGeom prst="rect">
            <a:avLst/>
          </a:prstGeom>
          <a:noFill/>
        </p:spPr>
        <p:txBody>
          <a:bodyPr wrap="square" rtlCol="0">
            <a:spAutoFit/>
          </a:bodyPr>
          <a:lstStyle/>
          <a:p>
            <a:r>
              <a:rPr lang="pl-PL" sz="2000" dirty="0"/>
              <a:t>Kończąc dodawanie nowego urządzenia , przechodzimy do konfiguracji Wi-Fi . </a:t>
            </a:r>
            <a:r>
              <a:rPr lang="pl-PL" sz="2000" b="0" i="0" u="none" strike="noStrike" baseline="0" dirty="0">
                <a:solidFill>
                  <a:srgbClr val="000000"/>
                </a:solidFill>
                <a:latin typeface="Calibri" panose="020F0502020204030204" pitchFamily="34" charset="0"/>
              </a:rPr>
              <a:t>Aby w pełni korzystać z funkcji i możliwości, które daje urządzenie oraz w celu zapewnienia ciągłego aktualizowania oprogramowania, urządzenie musi być połączone do sieci poprzez </a:t>
            </a:r>
            <a:r>
              <a:rPr lang="pl-PL" sz="2000" b="0" i="0" u="none" strike="noStrike" baseline="0" dirty="0" err="1">
                <a:solidFill>
                  <a:srgbClr val="000000"/>
                </a:solidFill>
                <a:latin typeface="Calibri" panose="020F0502020204030204" pitchFamily="34" charset="0"/>
              </a:rPr>
              <a:t>WiFi</a:t>
            </a:r>
            <a:r>
              <a:rPr lang="pl-PL" sz="2000" b="0" i="0" u="none" strike="noStrike" baseline="0" dirty="0">
                <a:solidFill>
                  <a:srgbClr val="000000"/>
                </a:solidFill>
                <a:latin typeface="Calibri" panose="020F0502020204030204" pitchFamily="34" charset="0"/>
              </a:rPr>
              <a:t> 2,4G. </a:t>
            </a:r>
          </a:p>
          <a:p>
            <a:endParaRPr lang="pl-PL" sz="2000" b="0" i="0" u="none" strike="noStrike" baseline="0" dirty="0">
              <a:solidFill>
                <a:srgbClr val="000000"/>
              </a:solidFill>
              <a:latin typeface="Calibri" panose="020F0502020204030204" pitchFamily="34" charset="0"/>
            </a:endParaRPr>
          </a:p>
          <a:p>
            <a:r>
              <a:rPr lang="pl-PL" sz="2000" dirty="0">
                <a:solidFill>
                  <a:srgbClr val="000000"/>
                </a:solidFill>
                <a:latin typeface="Calibri" panose="020F0502020204030204" pitchFamily="34" charset="0"/>
              </a:rPr>
              <a:t>Aby podłączyć się do Wi-Fi podajemy ;</a:t>
            </a:r>
          </a:p>
          <a:p>
            <a:pPr marL="342900" indent="-342900">
              <a:buFont typeface="Arial" panose="020B0604020202020204" pitchFamily="34" charset="0"/>
              <a:buChar char="•"/>
            </a:pPr>
            <a:r>
              <a:rPr lang="pl-PL" sz="2000" dirty="0">
                <a:solidFill>
                  <a:srgbClr val="000000"/>
                </a:solidFill>
                <a:latin typeface="Calibri" panose="020F0502020204030204" pitchFamily="34" charset="0"/>
              </a:rPr>
              <a:t>Nazwę sieci z którą chcemy się połączyć</a:t>
            </a:r>
          </a:p>
          <a:p>
            <a:pPr marL="342900" indent="-342900">
              <a:buFont typeface="Arial" panose="020B0604020202020204" pitchFamily="34" charset="0"/>
              <a:buChar char="•"/>
            </a:pPr>
            <a:r>
              <a:rPr lang="pl-PL" sz="2000" dirty="0">
                <a:solidFill>
                  <a:srgbClr val="000000"/>
                </a:solidFill>
                <a:latin typeface="Calibri" panose="020F0502020204030204" pitchFamily="34" charset="0"/>
              </a:rPr>
              <a:t>Hasło sieci Wi-Fi</a:t>
            </a:r>
          </a:p>
          <a:p>
            <a:pPr marL="342900" indent="-342900">
              <a:buFont typeface="Arial" panose="020B0604020202020204" pitchFamily="34" charset="0"/>
              <a:buChar char="•"/>
            </a:pPr>
            <a:endParaRPr lang="pl-PL" sz="2000" dirty="0">
              <a:solidFill>
                <a:srgbClr val="000000"/>
              </a:solidFill>
              <a:latin typeface="Calibri" panose="020F0502020204030204" pitchFamily="34" charset="0"/>
            </a:endParaRPr>
          </a:p>
          <a:p>
            <a:r>
              <a:rPr lang="pl-PL" sz="2000" dirty="0">
                <a:solidFill>
                  <a:srgbClr val="000000"/>
                </a:solidFill>
                <a:latin typeface="Calibri" panose="020F0502020204030204" pitchFamily="34" charset="0"/>
              </a:rPr>
              <a:t>Możemy pominąć ten punkt , pozostawiając robota bez stałego połączenia z Internetem.</a:t>
            </a:r>
          </a:p>
          <a:p>
            <a:endParaRPr lang="pl-PL" sz="2000" dirty="0">
              <a:solidFill>
                <a:srgbClr val="000000"/>
              </a:solidFill>
              <a:latin typeface="Calibri" panose="020F0502020204030204" pitchFamily="34" charset="0"/>
            </a:endParaRPr>
          </a:p>
          <a:p>
            <a:r>
              <a:rPr lang="pl-PL" sz="1600" dirty="0">
                <a:solidFill>
                  <a:srgbClr val="000000"/>
                </a:solidFill>
                <a:latin typeface="Calibri" panose="020F0502020204030204" pitchFamily="34" charset="0"/>
              </a:rPr>
              <a:t>W dalszych ustawieniach można również konfigurować sieci Wi-Fi</a:t>
            </a:r>
            <a:endParaRPr lang="pl-PL" sz="1600" dirty="0"/>
          </a:p>
          <a:p>
            <a:endParaRPr lang="pl-PL" sz="2000" dirty="0"/>
          </a:p>
          <a:p>
            <a:endParaRPr lang="pl-PL" sz="2000" dirty="0"/>
          </a:p>
        </p:txBody>
      </p:sp>
      <p:pic>
        <p:nvPicPr>
          <p:cNvPr id="6" name="Obraz 5">
            <a:extLst>
              <a:ext uri="{FF2B5EF4-FFF2-40B4-BE49-F238E27FC236}">
                <a16:creationId xmlns:a16="http://schemas.microsoft.com/office/drawing/2014/main" id="{674BEBA9-246D-2BFE-7779-BB177032D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123" y="1038371"/>
            <a:ext cx="2354931" cy="5096312"/>
          </a:xfrm>
          <a:prstGeom prst="rect">
            <a:avLst/>
          </a:prstGeom>
        </p:spPr>
      </p:pic>
    </p:spTree>
    <p:extLst>
      <p:ext uri="{BB962C8B-B14F-4D97-AF65-F5344CB8AC3E}">
        <p14:creationId xmlns:p14="http://schemas.microsoft.com/office/powerpoint/2010/main" val="238102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987262-6117-3D35-89DA-7D79377155FB}"/>
              </a:ext>
            </a:extLst>
          </p:cNvPr>
          <p:cNvSpPr>
            <a:spLocks noGrp="1"/>
          </p:cNvSpPr>
          <p:nvPr>
            <p:ph type="title"/>
          </p:nvPr>
        </p:nvSpPr>
        <p:spPr>
          <a:xfrm>
            <a:off x="838200" y="365126"/>
            <a:ext cx="10515600" cy="540885"/>
          </a:xfrm>
        </p:spPr>
        <p:txBody>
          <a:bodyPr>
            <a:normAutofit/>
          </a:bodyPr>
          <a:lstStyle/>
          <a:p>
            <a:pPr algn="ctr"/>
            <a:r>
              <a:rPr lang="pl-PL" sz="3200" b="1" dirty="0">
                <a:latin typeface="Cambria" panose="02040503050406030204" pitchFamily="18" charset="0"/>
                <a:ea typeface="Cambria" panose="02040503050406030204" pitchFamily="18" charset="0"/>
              </a:rPr>
              <a:t>Lista urządzeń</a:t>
            </a:r>
          </a:p>
        </p:txBody>
      </p:sp>
      <p:pic>
        <p:nvPicPr>
          <p:cNvPr id="4" name="Obraz 3">
            <a:extLst>
              <a:ext uri="{FF2B5EF4-FFF2-40B4-BE49-F238E27FC236}">
                <a16:creationId xmlns:a16="http://schemas.microsoft.com/office/drawing/2014/main" id="{956F391A-1955-E29C-47FE-831949E4DB1D}"/>
              </a:ext>
            </a:extLst>
          </p:cNvPr>
          <p:cNvPicPr>
            <a:picLocks noChangeAspect="1"/>
          </p:cNvPicPr>
          <p:nvPr/>
        </p:nvPicPr>
        <p:blipFill>
          <a:blip r:embed="rId2"/>
          <a:stretch>
            <a:fillRect/>
          </a:stretch>
        </p:blipFill>
        <p:spPr>
          <a:xfrm>
            <a:off x="518210" y="734804"/>
            <a:ext cx="2177592" cy="607135"/>
          </a:xfrm>
          <a:prstGeom prst="rect">
            <a:avLst/>
          </a:prstGeom>
        </p:spPr>
      </p:pic>
      <p:pic>
        <p:nvPicPr>
          <p:cNvPr id="5" name="Obraz 4">
            <a:extLst>
              <a:ext uri="{FF2B5EF4-FFF2-40B4-BE49-F238E27FC236}">
                <a16:creationId xmlns:a16="http://schemas.microsoft.com/office/drawing/2014/main" id="{76C78415-82F7-1516-223E-5F97476DB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441" y="1166069"/>
            <a:ext cx="2513327" cy="5439098"/>
          </a:xfrm>
          <a:prstGeom prst="rect">
            <a:avLst/>
          </a:prstGeom>
        </p:spPr>
      </p:pic>
      <p:sp>
        <p:nvSpPr>
          <p:cNvPr id="7" name="pole tekstowe 6">
            <a:extLst>
              <a:ext uri="{FF2B5EF4-FFF2-40B4-BE49-F238E27FC236}">
                <a16:creationId xmlns:a16="http://schemas.microsoft.com/office/drawing/2014/main" id="{6C9CC251-3F76-B3A7-C931-1D46A5E28AF1}"/>
              </a:ext>
            </a:extLst>
          </p:cNvPr>
          <p:cNvSpPr txBox="1"/>
          <p:nvPr/>
        </p:nvSpPr>
        <p:spPr>
          <a:xfrm>
            <a:off x="518210" y="1662472"/>
            <a:ext cx="4984968" cy="2031325"/>
          </a:xfrm>
          <a:prstGeom prst="rect">
            <a:avLst/>
          </a:prstGeom>
          <a:noFill/>
        </p:spPr>
        <p:txBody>
          <a:bodyPr wrap="square" rtlCol="0">
            <a:spAutoFit/>
          </a:bodyPr>
          <a:lstStyle/>
          <a:p>
            <a:r>
              <a:rPr lang="pl-PL" dirty="0"/>
              <a:t>Na liście urządzeń pojawiła się dodana kosiarka, obok miniatury możemy zaobserwować :</a:t>
            </a:r>
          </a:p>
          <a:p>
            <a:pPr marL="285750" indent="-285750">
              <a:buFont typeface="Arial" panose="020B0604020202020204" pitchFamily="34" charset="0"/>
              <a:buChar char="•"/>
            </a:pPr>
            <a:r>
              <a:rPr lang="pl-PL" dirty="0"/>
              <a:t>Nazwę maszyny</a:t>
            </a:r>
          </a:p>
          <a:p>
            <a:pPr marL="285750" indent="-285750">
              <a:buFont typeface="Arial" panose="020B0604020202020204" pitchFamily="34" charset="0"/>
              <a:buChar char="•"/>
            </a:pPr>
            <a:r>
              <a:rPr lang="pl-PL" dirty="0"/>
              <a:t>Aktualny status</a:t>
            </a:r>
          </a:p>
          <a:p>
            <a:pPr marL="285750" indent="-285750">
              <a:buFont typeface="Arial" panose="020B0604020202020204" pitchFamily="34" charset="0"/>
              <a:buChar char="•"/>
            </a:pPr>
            <a:r>
              <a:rPr lang="pl-PL" dirty="0"/>
              <a:t>Stan naładowania baterii </a:t>
            </a:r>
          </a:p>
          <a:p>
            <a:pPr marL="285750" indent="-285750">
              <a:buFont typeface="Arial" panose="020B0604020202020204" pitchFamily="34" charset="0"/>
              <a:buChar char="•"/>
            </a:pPr>
            <a:r>
              <a:rPr lang="pl-PL" dirty="0"/>
              <a:t>Podłączenie do Wifi </a:t>
            </a:r>
          </a:p>
          <a:p>
            <a:pPr marL="285750" indent="-285750">
              <a:buFont typeface="Arial" panose="020B0604020202020204" pitchFamily="34" charset="0"/>
              <a:buChar char="•"/>
            </a:pPr>
            <a:r>
              <a:rPr lang="pl-PL" dirty="0"/>
              <a:t>Połączenie przez Bluetooth </a:t>
            </a:r>
          </a:p>
        </p:txBody>
      </p:sp>
      <p:pic>
        <p:nvPicPr>
          <p:cNvPr id="12" name="Obraz 11">
            <a:extLst>
              <a:ext uri="{FF2B5EF4-FFF2-40B4-BE49-F238E27FC236}">
                <a16:creationId xmlns:a16="http://schemas.microsoft.com/office/drawing/2014/main" id="{A8F18576-0B02-BBFE-59F7-D5443A09D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9067" y="1166067"/>
            <a:ext cx="2513328" cy="5439100"/>
          </a:xfrm>
          <a:prstGeom prst="rect">
            <a:avLst/>
          </a:prstGeom>
        </p:spPr>
      </p:pic>
      <p:sp>
        <p:nvSpPr>
          <p:cNvPr id="13" name="pole tekstowe 12">
            <a:extLst>
              <a:ext uri="{FF2B5EF4-FFF2-40B4-BE49-F238E27FC236}">
                <a16:creationId xmlns:a16="http://schemas.microsoft.com/office/drawing/2014/main" id="{59650D8D-B1B2-3374-ACF9-0B8F59689A83}"/>
              </a:ext>
            </a:extLst>
          </p:cNvPr>
          <p:cNvSpPr txBox="1"/>
          <p:nvPr/>
        </p:nvSpPr>
        <p:spPr>
          <a:xfrm>
            <a:off x="518210" y="3988262"/>
            <a:ext cx="3758268" cy="2585323"/>
          </a:xfrm>
          <a:prstGeom prst="rect">
            <a:avLst/>
          </a:prstGeom>
          <a:noFill/>
        </p:spPr>
        <p:txBody>
          <a:bodyPr wrap="square" rtlCol="0">
            <a:spAutoFit/>
          </a:bodyPr>
          <a:lstStyle/>
          <a:p>
            <a:r>
              <a:rPr lang="pl-PL" dirty="0"/>
              <a:t>Rozwijając menu danej maszyny przewijając w lewo pojawiają się funkcje takie jak :</a:t>
            </a:r>
          </a:p>
          <a:p>
            <a:pPr marL="285750" indent="-285750">
              <a:buFont typeface="Arial" panose="020B0604020202020204" pitchFamily="34" charset="0"/>
              <a:buChar char="•"/>
            </a:pPr>
            <a:r>
              <a:rPr lang="pl-PL" dirty="0"/>
              <a:t>Dzielić , czyli udostępnianie maszyny innym użytkownikom </a:t>
            </a:r>
          </a:p>
          <a:p>
            <a:pPr marL="285750" indent="-285750">
              <a:buFont typeface="Arial" panose="020B0604020202020204" pitchFamily="34" charset="0"/>
              <a:buChar char="•"/>
            </a:pPr>
            <a:r>
              <a:rPr lang="pl-PL" dirty="0"/>
              <a:t>Anulowanie udostępniania</a:t>
            </a:r>
          </a:p>
          <a:p>
            <a:pPr marL="285750" indent="-285750">
              <a:buFont typeface="Arial" panose="020B0604020202020204" pitchFamily="34" charset="0"/>
              <a:buChar char="•"/>
            </a:pPr>
            <a:r>
              <a:rPr lang="pl-PL" dirty="0"/>
              <a:t>Połączenia przez Bluetooth</a:t>
            </a:r>
          </a:p>
          <a:p>
            <a:pPr marL="285750" indent="-285750">
              <a:buFont typeface="Arial" panose="020B0604020202020204" pitchFamily="34" charset="0"/>
              <a:buChar char="•"/>
            </a:pPr>
            <a:r>
              <a:rPr lang="pl-PL" dirty="0"/>
              <a:t>Usuwanie urządzenia</a:t>
            </a:r>
          </a:p>
          <a:p>
            <a:endParaRPr lang="pl-PL" dirty="0"/>
          </a:p>
        </p:txBody>
      </p:sp>
      <p:cxnSp>
        <p:nvCxnSpPr>
          <p:cNvPr id="20" name="Łącznik prosty ze strzałką 19">
            <a:extLst>
              <a:ext uri="{FF2B5EF4-FFF2-40B4-BE49-F238E27FC236}">
                <a16:creationId xmlns:a16="http://schemas.microsoft.com/office/drawing/2014/main" id="{A355E49C-EF5B-5B58-CC6F-A0A756805DE1}"/>
              </a:ext>
            </a:extLst>
          </p:cNvPr>
          <p:cNvCxnSpPr>
            <a:cxnSpLocks/>
          </p:cNvCxnSpPr>
          <p:nvPr/>
        </p:nvCxnSpPr>
        <p:spPr>
          <a:xfrm flipV="1">
            <a:off x="5998128" y="3297724"/>
            <a:ext cx="0" cy="47732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Łącznik prosty ze strzałką 23">
            <a:extLst>
              <a:ext uri="{FF2B5EF4-FFF2-40B4-BE49-F238E27FC236}">
                <a16:creationId xmlns:a16="http://schemas.microsoft.com/office/drawing/2014/main" id="{F9195869-22FB-C505-0B8D-D864A58852D0}"/>
              </a:ext>
            </a:extLst>
          </p:cNvPr>
          <p:cNvCxnSpPr>
            <a:cxnSpLocks/>
          </p:cNvCxnSpPr>
          <p:nvPr/>
        </p:nvCxnSpPr>
        <p:spPr>
          <a:xfrm flipV="1">
            <a:off x="9836834" y="4067532"/>
            <a:ext cx="0" cy="47732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Nawias klamrowy zamykający 25">
            <a:extLst>
              <a:ext uri="{FF2B5EF4-FFF2-40B4-BE49-F238E27FC236}">
                <a16:creationId xmlns:a16="http://schemas.microsoft.com/office/drawing/2014/main" id="{7405520F-CB07-A42B-569B-C3E7D1CD8F5C}"/>
              </a:ext>
            </a:extLst>
          </p:cNvPr>
          <p:cNvSpPr/>
          <p:nvPr/>
        </p:nvSpPr>
        <p:spPr>
          <a:xfrm rot="5400000">
            <a:off x="9544717" y="2694408"/>
            <a:ext cx="607917" cy="1979796"/>
          </a:xfrm>
          <a:prstGeom prst="righ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Tree>
    <p:extLst>
      <p:ext uri="{BB962C8B-B14F-4D97-AF65-F5344CB8AC3E}">
        <p14:creationId xmlns:p14="http://schemas.microsoft.com/office/powerpoint/2010/main" val="1012431872"/>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1260</Words>
  <Application>Microsoft Office PowerPoint</Application>
  <PresentationFormat>Panoramiczny</PresentationFormat>
  <Paragraphs>169</Paragraphs>
  <Slides>21</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21</vt:i4>
      </vt:variant>
    </vt:vector>
  </HeadingPairs>
  <TitlesOfParts>
    <vt:vector size="26" baseType="lpstr">
      <vt:lpstr>Arial</vt:lpstr>
      <vt:lpstr>Calibri</vt:lpstr>
      <vt:lpstr>Calibri Light</vt:lpstr>
      <vt:lpstr>Cambria</vt:lpstr>
      <vt:lpstr>Motyw pakietu Office</vt:lpstr>
      <vt:lpstr>Aplikacja kosiarek automatycznych  Cedrus C-MOW </vt:lpstr>
      <vt:lpstr>Pobieranie Aplikacji</vt:lpstr>
      <vt:lpstr>Rejestracja w aplikacji </vt:lpstr>
      <vt:lpstr>Logowanie do aplikacji </vt:lpstr>
      <vt:lpstr>Dodawanie nowej kosiarki C-MOW </vt:lpstr>
      <vt:lpstr>Dodawanie za pomocą kodu QR</vt:lpstr>
      <vt:lpstr>Dodawanie za pomocą Bluetooth</vt:lpstr>
      <vt:lpstr>Podłączenie do sieci WI-FI</vt:lpstr>
      <vt:lpstr>Lista urządzeń</vt:lpstr>
      <vt:lpstr>Udostępnianie maszyny</vt:lpstr>
      <vt:lpstr>Główny interfejs</vt:lpstr>
      <vt:lpstr>Harmonogram koszenia</vt:lpstr>
      <vt:lpstr>Harmonogram koszenia cz.2</vt:lpstr>
      <vt:lpstr>Mapa</vt:lpstr>
      <vt:lpstr>Mapa</vt:lpstr>
      <vt:lpstr>Ustawienia urządzenia</vt:lpstr>
      <vt:lpstr>Punkty początkowe</vt:lpstr>
      <vt:lpstr>Opóźnienie po deszczu</vt:lpstr>
      <vt:lpstr>Pozostałe ustawienia</vt:lpstr>
      <vt:lpstr>Rejestry urządzeń</vt:lpstr>
      <vt:lpstr>Dziękujemy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Aplikacja kosiarek automatycznych  Cedrus C-MOW</dc:title>
  <dc:creator>Marcin Zalewski</dc:creator>
  <cp:lastModifiedBy>Marcin Zalewski</cp:lastModifiedBy>
  <cp:revision>8</cp:revision>
  <dcterms:created xsi:type="dcterms:W3CDTF">2022-11-19T10:16:24Z</dcterms:created>
  <dcterms:modified xsi:type="dcterms:W3CDTF">2023-01-16T11:16:41Z</dcterms:modified>
</cp:coreProperties>
</file>